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8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440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886"/>
            <a:ext cx="14630400" cy="8229600"/>
          </a:xfrm>
          <a:prstGeom prst="rect">
            <a:avLst/>
          </a:prstGeom>
          <a:solidFill>
            <a:srgbClr val="09151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837420" y="2743200"/>
            <a:ext cx="4114800" cy="2743200"/>
          </a:xfrm>
          <a:prstGeom prst="rect">
            <a:avLst/>
          </a:prstGeom>
        </p:spPr>
      </p:pic>
      <p:sp>
        <p:nvSpPr>
          <p:cNvPr id="6" name="Text 1"/>
          <p:cNvSpPr/>
          <p:nvPr/>
        </p:nvSpPr>
        <p:spPr>
          <a:xfrm>
            <a:off x="833199" y="1183222"/>
            <a:ext cx="7477601" cy="3879432"/>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Statistical Analysis of the Pending Cases at the Lower Courts in India</a:t>
            </a:r>
            <a:endParaRPr lang="en-US" sz="6036" dirty="0"/>
          </a:p>
        </p:txBody>
      </p:sp>
      <p:sp>
        <p:nvSpPr>
          <p:cNvPr id="10" name="TextBox 9">
            <a:extLst>
              <a:ext uri="{FF2B5EF4-FFF2-40B4-BE49-F238E27FC236}">
                <a16:creationId xmlns:a16="http://schemas.microsoft.com/office/drawing/2014/main" id="{BE6BE2FB-5C6D-113D-270C-734788CD1929}"/>
              </a:ext>
            </a:extLst>
          </p:cNvPr>
          <p:cNvSpPr txBox="1"/>
          <p:nvPr/>
        </p:nvSpPr>
        <p:spPr>
          <a:xfrm>
            <a:off x="833198" y="5671457"/>
            <a:ext cx="6482001" cy="1508105"/>
          </a:xfrm>
          <a:prstGeom prst="rect">
            <a:avLst/>
          </a:prstGeom>
          <a:noFill/>
        </p:spPr>
        <p:txBody>
          <a:bodyPr wrap="square" rtlCol="0">
            <a:spAutoFit/>
          </a:bodyPr>
          <a:lstStyle/>
          <a:p>
            <a:r>
              <a:rPr lang="en-US" dirty="0">
                <a:solidFill>
                  <a:schemeClr val="bg1"/>
                </a:solidFill>
              </a:rPr>
              <a:t>by</a:t>
            </a:r>
          </a:p>
          <a:p>
            <a:r>
              <a:rPr lang="en-US" sz="2800" dirty="0">
                <a:solidFill>
                  <a:schemeClr val="bg1"/>
                </a:solidFill>
              </a:rPr>
              <a:t>Subhadeep Dey</a:t>
            </a:r>
          </a:p>
          <a:p>
            <a:r>
              <a:rPr lang="en-US" dirty="0">
                <a:solidFill>
                  <a:schemeClr val="bg1"/>
                </a:solidFill>
              </a:rPr>
              <a:t>and</a:t>
            </a:r>
          </a:p>
          <a:p>
            <a:r>
              <a:rPr lang="en-US" sz="2800" dirty="0">
                <a:solidFill>
                  <a:schemeClr val="bg1"/>
                </a:solidFill>
              </a:rPr>
              <a:t>Koustav Mazumder</a:t>
            </a:r>
            <a:endParaRPr lang="en-IN" sz="2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10259115" y="793101"/>
            <a:ext cx="3345645" cy="6682022"/>
          </a:xfrm>
          <a:prstGeom prst="rect">
            <a:avLst/>
          </a:prstGeom>
        </p:spPr>
      </p:pic>
      <p:sp>
        <p:nvSpPr>
          <p:cNvPr id="6" name="Text 1"/>
          <p:cNvSpPr/>
          <p:nvPr/>
        </p:nvSpPr>
        <p:spPr>
          <a:xfrm>
            <a:off x="2195513" y="1457444"/>
            <a:ext cx="4752975" cy="347186"/>
          </a:xfrm>
          <a:prstGeom prst="rect">
            <a:avLst/>
          </a:prstGeom>
          <a:noFill/>
          <a:ln/>
        </p:spPr>
        <p:txBody>
          <a:bodyPr wrap="none" rtlCol="0" anchor="t"/>
          <a:lstStyle/>
          <a:p>
            <a:pPr marL="0" indent="0" algn="ctr">
              <a:lnSpc>
                <a:spcPts val="2734"/>
              </a:lnSpc>
              <a:buNone/>
            </a:pPr>
            <a:r>
              <a:rPr lang="en-US" sz="2187" u="sng" dirty="0">
                <a:solidFill>
                  <a:srgbClr val="F5F0F0"/>
                </a:solidFill>
                <a:latin typeface="adonis-web" pitchFamily="34" charset="0"/>
                <a:ea typeface="adonis-web" pitchFamily="34" charset="-122"/>
                <a:cs typeface="adonis-web" pitchFamily="34" charset="-120"/>
              </a:rPr>
              <a:t>Interpretation of the Result of First t-test</a:t>
            </a:r>
            <a:endParaRPr lang="en-US" sz="2187" dirty="0"/>
          </a:p>
        </p:txBody>
      </p:sp>
      <p:sp>
        <p:nvSpPr>
          <p:cNvPr id="7" name="Text 2"/>
          <p:cNvSpPr/>
          <p:nvPr/>
        </p:nvSpPr>
        <p:spPr>
          <a:xfrm>
            <a:off x="1188601" y="2026801"/>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With the P-value of 0.0075 (which is &lt;0.05), we can firmly say that our alternative hypothesis stands true. In other words, the cases filed by senior citizens in civil courts take more time than that of the women.</a:t>
            </a:r>
            <a:endParaRPr lang="en-US" sz="1750" dirty="0"/>
          </a:p>
        </p:txBody>
      </p:sp>
      <p:sp>
        <p:nvSpPr>
          <p:cNvPr id="8" name="Text 3"/>
          <p:cNvSpPr/>
          <p:nvPr/>
        </p:nvSpPr>
        <p:spPr>
          <a:xfrm>
            <a:off x="1188601" y="3181826"/>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The mean value of the pending cases filed by senior citizen in civil courts (=2974.773) is greater than that of women (=2520.543).</a:t>
            </a:r>
            <a:endParaRPr lang="en-US" sz="1750" dirty="0"/>
          </a:p>
        </p:txBody>
      </p:sp>
      <p:sp>
        <p:nvSpPr>
          <p:cNvPr id="9" name="Text 4"/>
          <p:cNvSpPr/>
          <p:nvPr/>
        </p:nvSpPr>
        <p:spPr>
          <a:xfrm>
            <a:off x="2024301" y="4225885"/>
            <a:ext cx="5095280" cy="347186"/>
          </a:xfrm>
          <a:prstGeom prst="rect">
            <a:avLst/>
          </a:prstGeom>
          <a:noFill/>
          <a:ln/>
        </p:spPr>
        <p:txBody>
          <a:bodyPr wrap="none" rtlCol="0" anchor="t"/>
          <a:lstStyle/>
          <a:p>
            <a:pPr marL="0" indent="0" algn="ctr">
              <a:lnSpc>
                <a:spcPts val="2734"/>
              </a:lnSpc>
              <a:buNone/>
            </a:pPr>
            <a:r>
              <a:rPr lang="en-US" sz="2187" u="sng" dirty="0">
                <a:solidFill>
                  <a:srgbClr val="F5F0F0"/>
                </a:solidFill>
                <a:latin typeface="adonis-web" pitchFamily="34" charset="0"/>
                <a:ea typeface="adonis-web" pitchFamily="34" charset="-122"/>
                <a:cs typeface="adonis-web" pitchFamily="34" charset="-120"/>
              </a:rPr>
              <a:t>Interpretation of the Result of Second t-test</a:t>
            </a:r>
            <a:endParaRPr lang="en-US" sz="2187" dirty="0"/>
          </a:p>
        </p:txBody>
      </p:sp>
      <p:sp>
        <p:nvSpPr>
          <p:cNvPr id="10" name="Text 5"/>
          <p:cNvSpPr/>
          <p:nvPr/>
        </p:nvSpPr>
        <p:spPr>
          <a:xfrm>
            <a:off x="1188601" y="4906328"/>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With the P-value of 5.048 * E-22 (which is &lt;&lt;0.05), we can firmly say that our alternative hypothesis stands true. In other words, the cases filed by women in criminal courts take more time than that of the senior citizens.</a:t>
            </a:r>
            <a:endParaRPr lang="en-US" sz="1750" dirty="0"/>
          </a:p>
        </p:txBody>
      </p:sp>
      <p:sp>
        <p:nvSpPr>
          <p:cNvPr id="11" name="Text 6"/>
          <p:cNvSpPr/>
          <p:nvPr/>
        </p:nvSpPr>
        <p:spPr>
          <a:xfrm>
            <a:off x="1188601" y="6061353"/>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The mean value of the pending cases filed by women in criminal courts (=2720.527) is greater than that of senior citizens (=955.123).</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715572"/>
            <a:ext cx="7477601"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Methodology 1 (Hypothesis Testing: ANOVA)</a:t>
            </a:r>
            <a:endParaRPr lang="en-US" sz="4374" dirty="0"/>
          </a:p>
        </p:txBody>
      </p:sp>
      <p:sp>
        <p:nvSpPr>
          <p:cNvPr id="6" name="Text 2"/>
          <p:cNvSpPr/>
          <p:nvPr/>
        </p:nvSpPr>
        <p:spPr>
          <a:xfrm>
            <a:off x="833199" y="3437573"/>
            <a:ext cx="7477601" cy="710803"/>
          </a:xfrm>
          <a:prstGeom prst="rect">
            <a:avLst/>
          </a:prstGeom>
          <a:noFill/>
          <a:ln/>
        </p:spPr>
        <p:txBody>
          <a:bodyPr wrap="square" rtlCol="0" anchor="t"/>
          <a:lstStyle/>
          <a:p>
            <a:pPr marL="0" indent="0">
              <a:lnSpc>
                <a:spcPts val="2799"/>
              </a:lnSpc>
              <a:buNone/>
            </a:pPr>
            <a:r>
              <a:rPr lang="en-US" sz="2000" dirty="0">
                <a:solidFill>
                  <a:srgbClr val="E2E6E9"/>
                </a:solidFill>
                <a:latin typeface="adonis-web" pitchFamily="34" charset="0"/>
                <a:ea typeface="adonis-web" pitchFamily="34" charset="-122"/>
                <a:cs typeface="adonis-web" pitchFamily="34" charset="-120"/>
              </a:rPr>
              <a:t>In order to find the disparity in resolving of cases between Civil and Criminal cases across the country.</a:t>
            </a:r>
            <a:endParaRPr lang="en-US" sz="2000" dirty="0"/>
          </a:p>
        </p:txBody>
      </p:sp>
      <p:sp>
        <p:nvSpPr>
          <p:cNvPr id="7" name="Text 3"/>
          <p:cNvSpPr/>
          <p:nvPr/>
        </p:nvSpPr>
        <p:spPr>
          <a:xfrm>
            <a:off x="833199" y="4398288"/>
            <a:ext cx="7477601" cy="355402"/>
          </a:xfrm>
          <a:prstGeom prst="rect">
            <a:avLst/>
          </a:prstGeom>
          <a:noFill/>
          <a:ln/>
        </p:spPr>
        <p:txBody>
          <a:bodyPr wrap="none" rtlCol="0" anchor="t"/>
          <a:lstStyle/>
          <a:p>
            <a:pPr marL="0" indent="0">
              <a:lnSpc>
                <a:spcPts val="2799"/>
              </a:lnSpc>
              <a:buNone/>
            </a:pPr>
            <a:r>
              <a:rPr lang="en-US" sz="2000" dirty="0">
                <a:solidFill>
                  <a:srgbClr val="E2E6E9"/>
                </a:solidFill>
                <a:latin typeface="adonis-web" pitchFamily="34" charset="0"/>
                <a:ea typeface="adonis-web" pitchFamily="34" charset="-122"/>
                <a:cs typeface="adonis-web" pitchFamily="34" charset="-120"/>
              </a:rPr>
              <a:t>With that purpose we have conducted two ANOVA-tests.</a:t>
            </a:r>
            <a:endParaRPr lang="en-US" sz="2000" dirty="0"/>
          </a:p>
        </p:txBody>
      </p:sp>
      <p:sp>
        <p:nvSpPr>
          <p:cNvPr id="8" name="Text 4"/>
          <p:cNvSpPr/>
          <p:nvPr/>
        </p:nvSpPr>
        <p:spPr>
          <a:xfrm>
            <a:off x="1188601" y="5003602"/>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The groups are formed based on duration of resolving with a gap of 10 years, i.e. 0 to 10 years, 10 to 20 years, 20 to 30 years, more than 30 years.</a:t>
            </a:r>
            <a:endParaRPr lang="en-US" sz="2000" dirty="0"/>
          </a:p>
        </p:txBody>
      </p:sp>
      <p:sp>
        <p:nvSpPr>
          <p:cNvPr id="9" name="Text 5"/>
          <p:cNvSpPr/>
          <p:nvPr/>
        </p:nvSpPr>
        <p:spPr>
          <a:xfrm>
            <a:off x="1188601" y="6182364"/>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With the same groups we have conducted two ANOVA-tests, one for civil cases and another for the criminal cases.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005"/>
          </a:xfrm>
          <a:prstGeom prst="rect">
            <a:avLst/>
          </a:prstGeom>
          <a:solidFill>
            <a:srgbClr val="09151A">
              <a:alpha val="75000"/>
            </a:srgbClr>
          </a:solidFill>
          <a:ln/>
        </p:spPr>
        <p:txBody>
          <a:bodyPr/>
          <a:lstStyle/>
          <a:p>
            <a:endParaRPr lang="en-IN"/>
          </a:p>
        </p:txBody>
      </p:sp>
      <p:sp>
        <p:nvSpPr>
          <p:cNvPr id="4" name="Text 1"/>
          <p:cNvSpPr/>
          <p:nvPr/>
        </p:nvSpPr>
        <p:spPr>
          <a:xfrm>
            <a:off x="4552117" y="526256"/>
            <a:ext cx="5526048" cy="597932"/>
          </a:xfrm>
          <a:prstGeom prst="rect">
            <a:avLst/>
          </a:prstGeom>
          <a:noFill/>
          <a:ln/>
        </p:spPr>
        <p:txBody>
          <a:bodyPr wrap="none" rtlCol="0" anchor="t"/>
          <a:lstStyle/>
          <a:p>
            <a:pPr marL="0" indent="0" algn="ctr">
              <a:lnSpc>
                <a:spcPts val="4709"/>
              </a:lnSpc>
              <a:buNone/>
            </a:pPr>
            <a:r>
              <a:rPr lang="en-US" sz="3767" dirty="0">
                <a:solidFill>
                  <a:srgbClr val="F5F0F0"/>
                </a:solidFill>
                <a:latin typeface="adonis-web" pitchFamily="34" charset="0"/>
                <a:ea typeface="adonis-web" pitchFamily="34" charset="-122"/>
                <a:cs typeface="adonis-web" pitchFamily="34" charset="-120"/>
              </a:rPr>
              <a:t>Results of the ANOVA-tests</a:t>
            </a:r>
            <a:endParaRPr lang="en-US" sz="3767" dirty="0"/>
          </a:p>
        </p:txBody>
      </p:sp>
      <p:pic>
        <p:nvPicPr>
          <p:cNvPr id="5" name="Image 1" descr="preencoded.png"/>
          <p:cNvPicPr>
            <a:picLocks noChangeAspect="1"/>
          </p:cNvPicPr>
          <p:nvPr/>
        </p:nvPicPr>
        <p:blipFill>
          <a:blip r:embed="rId4"/>
          <a:stretch>
            <a:fillRect/>
          </a:stretch>
        </p:blipFill>
        <p:spPr>
          <a:xfrm>
            <a:off x="3190995" y="1631156"/>
            <a:ext cx="7614538" cy="2870478"/>
          </a:xfrm>
          <a:prstGeom prst="rect">
            <a:avLst/>
          </a:prstGeom>
        </p:spPr>
      </p:pic>
      <p:pic>
        <p:nvPicPr>
          <p:cNvPr id="6" name="Image 2" descr="preencoded.png"/>
          <p:cNvPicPr>
            <a:picLocks noChangeAspect="1"/>
          </p:cNvPicPr>
          <p:nvPr/>
        </p:nvPicPr>
        <p:blipFill>
          <a:blip r:embed="rId5"/>
          <a:stretch>
            <a:fillRect/>
          </a:stretch>
        </p:blipFill>
        <p:spPr>
          <a:xfrm>
            <a:off x="3190993" y="4654629"/>
            <a:ext cx="7614539" cy="28704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877860" y="813693"/>
            <a:ext cx="8874443"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Interpretation of the Result of First ANOVA-test</a:t>
            </a:r>
            <a:endParaRPr lang="en-US" sz="3499" dirty="0"/>
          </a:p>
        </p:txBody>
      </p:sp>
      <p:sp>
        <p:nvSpPr>
          <p:cNvPr id="5" name="Text 2"/>
          <p:cNvSpPr/>
          <p:nvPr/>
        </p:nvSpPr>
        <p:spPr>
          <a:xfrm>
            <a:off x="2873097" y="1512376"/>
            <a:ext cx="9239488"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With the P-value of 7.3 * E-214 (which is &lt;&lt;0.05), we can firmly say that our alternative hypothesis stands true. In other words, the at least one of the averages will not be equal.</a:t>
            </a:r>
            <a:endParaRPr lang="en-US" sz="1750" dirty="0"/>
          </a:p>
        </p:txBody>
      </p:sp>
      <p:sp>
        <p:nvSpPr>
          <p:cNvPr id="6" name="Text 3"/>
          <p:cNvSpPr/>
          <p:nvPr/>
        </p:nvSpPr>
        <p:spPr>
          <a:xfrm>
            <a:off x="2873097" y="2367753"/>
            <a:ext cx="9239488" cy="947303"/>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The average pending cases within </a:t>
            </a:r>
            <a:r>
              <a:rPr lang="en-US" sz="1750" dirty="0">
                <a:solidFill>
                  <a:srgbClr val="FFFF00"/>
                </a:solidFill>
                <a:latin typeface="adonis-web" pitchFamily="34" charset="0"/>
                <a:ea typeface="adonis-web" pitchFamily="34" charset="-122"/>
                <a:cs typeface="adonis-web" pitchFamily="34" charset="-120"/>
              </a:rPr>
              <a:t>0-10 years</a:t>
            </a:r>
            <a:r>
              <a:rPr lang="en-US" sz="1750" dirty="0">
                <a:solidFill>
                  <a:srgbClr val="E2E6E9"/>
                </a:solidFill>
                <a:latin typeface="adonis-web" pitchFamily="34" charset="0"/>
                <a:ea typeface="adonis-web" pitchFamily="34" charset="-122"/>
                <a:cs typeface="adonis-web" pitchFamily="34" charset="-120"/>
              </a:rPr>
              <a:t> for </a:t>
            </a:r>
            <a:r>
              <a:rPr lang="en-US" sz="1750" b="1" dirty="0">
                <a:solidFill>
                  <a:srgbClr val="E2E6E9"/>
                </a:solidFill>
                <a:latin typeface="adonis-web" pitchFamily="34" charset="0"/>
                <a:ea typeface="adonis-web" pitchFamily="34" charset="-122"/>
                <a:cs typeface="adonis-web" pitchFamily="34" charset="-120"/>
              </a:rPr>
              <a:t>civil cases </a:t>
            </a:r>
            <a:r>
              <a:rPr lang="en-US" sz="1750" dirty="0">
                <a:solidFill>
                  <a:srgbClr val="E2E6E9"/>
                </a:solidFill>
                <a:latin typeface="adonis-web" pitchFamily="34" charset="0"/>
                <a:ea typeface="adonis-web" pitchFamily="34" charset="-122"/>
                <a:cs typeface="adonis-web" pitchFamily="34" charset="-120"/>
              </a:rPr>
              <a:t>per district (or taluk) is </a:t>
            </a:r>
            <a:r>
              <a:rPr lang="en-US" sz="1750" dirty="0">
                <a:solidFill>
                  <a:srgbClr val="FFFF00"/>
                </a:solidFill>
                <a:latin typeface="adonis-web" pitchFamily="34" charset="0"/>
                <a:ea typeface="adonis-web" pitchFamily="34" charset="-122"/>
                <a:cs typeface="adonis-web" pitchFamily="34" charset="-120"/>
              </a:rPr>
              <a:t>14,711.55</a:t>
            </a:r>
          </a:p>
          <a:p>
            <a:pPr algn="l">
              <a:lnSpc>
                <a:spcPts val="2799"/>
              </a:lnSpc>
              <a:buSzPct val="100000"/>
            </a:pPr>
            <a:r>
              <a:rPr lang="en-US" sz="1750" dirty="0">
                <a:solidFill>
                  <a:srgbClr val="E2E6E9"/>
                </a:solidFill>
                <a:latin typeface="adonis-web" pitchFamily="34" charset="0"/>
                <a:ea typeface="adonis-web" pitchFamily="34" charset="-122"/>
                <a:cs typeface="adonis-web" pitchFamily="34" charset="-120"/>
              </a:rPr>
              <a:t>       The average pending cases within </a:t>
            </a:r>
            <a:r>
              <a:rPr lang="en-US" sz="1750" dirty="0">
                <a:solidFill>
                  <a:srgbClr val="FFFF00"/>
                </a:solidFill>
                <a:latin typeface="adonis-web" pitchFamily="34" charset="0"/>
                <a:ea typeface="adonis-web" pitchFamily="34" charset="-122"/>
                <a:cs typeface="adonis-web" pitchFamily="34" charset="-120"/>
              </a:rPr>
              <a:t>10-20 years </a:t>
            </a:r>
            <a:r>
              <a:rPr lang="en-US" sz="1750" dirty="0">
                <a:solidFill>
                  <a:srgbClr val="E2E6E9"/>
                </a:solidFill>
                <a:latin typeface="adonis-web" pitchFamily="34" charset="0"/>
                <a:ea typeface="adonis-web" pitchFamily="34" charset="-122"/>
                <a:cs typeface="adonis-web" pitchFamily="34" charset="-120"/>
              </a:rPr>
              <a:t>for </a:t>
            </a:r>
            <a:r>
              <a:rPr lang="en-US" sz="1750" b="1" dirty="0">
                <a:solidFill>
                  <a:srgbClr val="E2E6E9"/>
                </a:solidFill>
                <a:latin typeface="adonis-web" pitchFamily="34" charset="0"/>
                <a:ea typeface="adonis-web" pitchFamily="34" charset="-122"/>
                <a:cs typeface="adonis-web" pitchFamily="34" charset="-120"/>
              </a:rPr>
              <a:t>civil cases </a:t>
            </a:r>
            <a:r>
              <a:rPr lang="en-US" sz="1750" dirty="0">
                <a:solidFill>
                  <a:srgbClr val="E2E6E9"/>
                </a:solidFill>
                <a:latin typeface="adonis-web" pitchFamily="34" charset="0"/>
                <a:ea typeface="adonis-web" pitchFamily="34" charset="-122"/>
                <a:cs typeface="adonis-web" pitchFamily="34" charset="-120"/>
              </a:rPr>
              <a:t>per district (or taluk) is </a:t>
            </a:r>
            <a:r>
              <a:rPr lang="en-US" sz="1750" dirty="0">
                <a:solidFill>
                  <a:srgbClr val="FFFF00"/>
                </a:solidFill>
                <a:latin typeface="adonis-web" pitchFamily="34" charset="0"/>
                <a:ea typeface="adonis-web" pitchFamily="34" charset="-122"/>
                <a:cs typeface="adonis-web" pitchFamily="34" charset="-120"/>
              </a:rPr>
              <a:t>1,032.038</a:t>
            </a:r>
          </a:p>
        </p:txBody>
      </p:sp>
      <p:sp>
        <p:nvSpPr>
          <p:cNvPr id="7" name="Text 4"/>
          <p:cNvSpPr/>
          <p:nvPr/>
        </p:nvSpPr>
        <p:spPr>
          <a:xfrm>
            <a:off x="2873097" y="3179965"/>
            <a:ext cx="9239488"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E2E6E9"/>
                </a:solidFill>
                <a:latin typeface="adonis-web" pitchFamily="34" charset="0"/>
                <a:ea typeface="adonis-web" pitchFamily="34" charset="-122"/>
                <a:cs typeface="adonis-web" pitchFamily="34" charset="-120"/>
              </a:rPr>
              <a:t>Total civil cases pending at district and taluk courts is </a:t>
            </a:r>
            <a:r>
              <a:rPr lang="en-US" sz="1750" b="1" dirty="0">
                <a:solidFill>
                  <a:srgbClr val="FF0000"/>
                </a:solidFill>
                <a:latin typeface="adonis-web" pitchFamily="34" charset="0"/>
                <a:ea typeface="adonis-web" pitchFamily="34" charset="-122"/>
                <a:cs typeface="adonis-web" pitchFamily="34" charset="-120"/>
              </a:rPr>
              <a:t>1,09,85,849</a:t>
            </a:r>
            <a:r>
              <a:rPr lang="en-US" sz="1750" dirty="0">
                <a:solidFill>
                  <a:srgbClr val="E2E6E9"/>
                </a:solidFill>
                <a:latin typeface="adonis-web" pitchFamily="34" charset="0"/>
                <a:ea typeface="adonis-web" pitchFamily="34" charset="-122"/>
                <a:cs typeface="adonis-web" pitchFamily="34" charset="-120"/>
              </a:rPr>
              <a:t>.</a:t>
            </a:r>
            <a:endParaRPr lang="en-US" sz="1750" dirty="0"/>
          </a:p>
        </p:txBody>
      </p:sp>
      <p:sp>
        <p:nvSpPr>
          <p:cNvPr id="8" name="Text 5"/>
          <p:cNvSpPr/>
          <p:nvPr/>
        </p:nvSpPr>
        <p:spPr>
          <a:xfrm>
            <a:off x="2604016" y="4035889"/>
            <a:ext cx="9422249"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Interpretation of the Result of Second ANOVA-test</a:t>
            </a:r>
            <a:endParaRPr lang="en-US" sz="3499" dirty="0"/>
          </a:p>
        </p:txBody>
      </p:sp>
      <p:sp>
        <p:nvSpPr>
          <p:cNvPr id="9" name="Text 6"/>
          <p:cNvSpPr/>
          <p:nvPr/>
        </p:nvSpPr>
        <p:spPr>
          <a:xfrm>
            <a:off x="2873097" y="4690397"/>
            <a:ext cx="9239488"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2E6E9"/>
                </a:solidFill>
                <a:latin typeface="adonis-web" pitchFamily="34" charset="0"/>
                <a:ea typeface="adonis-web" pitchFamily="34" charset="-122"/>
                <a:cs typeface="adonis-web" pitchFamily="34" charset="-120"/>
              </a:rPr>
              <a:t>With the P-value of 1.3 * E-162 (which is &lt;&lt;0.05), we can firmly say that our alternative hypothesis stands true. In other words, the at least one of the averages will not be equal.</a:t>
            </a:r>
            <a:endParaRPr lang="en-US" sz="1750" dirty="0"/>
          </a:p>
        </p:txBody>
      </p:sp>
      <p:sp>
        <p:nvSpPr>
          <p:cNvPr id="10" name="Text 7"/>
          <p:cNvSpPr/>
          <p:nvPr/>
        </p:nvSpPr>
        <p:spPr>
          <a:xfrm>
            <a:off x="2873097" y="5545780"/>
            <a:ext cx="9239488" cy="858245"/>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E2E6E9"/>
                </a:solidFill>
                <a:latin typeface="adonis-web" pitchFamily="34" charset="0"/>
                <a:ea typeface="adonis-web" pitchFamily="34" charset="-122"/>
                <a:cs typeface="adonis-web" pitchFamily="34" charset="-120"/>
              </a:rPr>
              <a:t>The average pending cases within </a:t>
            </a:r>
            <a:r>
              <a:rPr lang="en-US" sz="1750" dirty="0">
                <a:solidFill>
                  <a:srgbClr val="FFFF00"/>
                </a:solidFill>
                <a:latin typeface="adonis-web" pitchFamily="34" charset="0"/>
                <a:ea typeface="adonis-web" pitchFamily="34" charset="-122"/>
                <a:cs typeface="adonis-web" pitchFamily="34" charset="-120"/>
              </a:rPr>
              <a:t>0-10 years </a:t>
            </a:r>
            <a:r>
              <a:rPr lang="en-US" sz="1750" dirty="0">
                <a:solidFill>
                  <a:srgbClr val="E2E6E9"/>
                </a:solidFill>
                <a:latin typeface="adonis-web" pitchFamily="34" charset="0"/>
                <a:ea typeface="adonis-web" pitchFamily="34" charset="-122"/>
                <a:cs typeface="adonis-web" pitchFamily="34" charset="-120"/>
              </a:rPr>
              <a:t>for </a:t>
            </a:r>
            <a:r>
              <a:rPr lang="en-US" sz="1750" b="1" dirty="0">
                <a:solidFill>
                  <a:srgbClr val="E2E6E9"/>
                </a:solidFill>
                <a:latin typeface="adonis-web" pitchFamily="34" charset="0"/>
                <a:ea typeface="adonis-web" pitchFamily="34" charset="-122"/>
                <a:cs typeface="adonis-web" pitchFamily="34" charset="-120"/>
              </a:rPr>
              <a:t>criminal cases </a:t>
            </a:r>
            <a:r>
              <a:rPr lang="en-US" sz="1750" dirty="0">
                <a:solidFill>
                  <a:srgbClr val="E2E6E9"/>
                </a:solidFill>
                <a:latin typeface="adonis-web" pitchFamily="34" charset="0"/>
                <a:ea typeface="adonis-web" pitchFamily="34" charset="-122"/>
                <a:cs typeface="adonis-web" pitchFamily="34" charset="-120"/>
              </a:rPr>
              <a:t>per district (or taluk) is </a:t>
            </a:r>
            <a:r>
              <a:rPr lang="en-US" sz="1750" dirty="0">
                <a:solidFill>
                  <a:srgbClr val="FFFF00"/>
                </a:solidFill>
                <a:latin typeface="adonis-web" pitchFamily="34" charset="0"/>
                <a:ea typeface="adonis-web" pitchFamily="34" charset="-122"/>
                <a:cs typeface="adonis-web" pitchFamily="34" charset="-120"/>
              </a:rPr>
              <a:t>42,055.96</a:t>
            </a:r>
          </a:p>
          <a:p>
            <a:pPr algn="l">
              <a:lnSpc>
                <a:spcPts val="2799"/>
              </a:lnSpc>
              <a:buSzPct val="100000"/>
            </a:pPr>
            <a:r>
              <a:rPr lang="en-US" sz="1750" dirty="0">
                <a:solidFill>
                  <a:srgbClr val="E2E6E9"/>
                </a:solidFill>
                <a:latin typeface="adonis-web" pitchFamily="34" charset="0"/>
                <a:ea typeface="adonis-web" pitchFamily="34" charset="-122"/>
              </a:rPr>
              <a:t>       The average pending cases within </a:t>
            </a:r>
            <a:r>
              <a:rPr lang="en-US" sz="1750" dirty="0">
                <a:solidFill>
                  <a:srgbClr val="FFFF00"/>
                </a:solidFill>
                <a:latin typeface="adonis-web" pitchFamily="34" charset="0"/>
                <a:ea typeface="adonis-web" pitchFamily="34" charset="-122"/>
              </a:rPr>
              <a:t>10-20 years </a:t>
            </a:r>
            <a:r>
              <a:rPr lang="en-US" sz="1750" dirty="0">
                <a:solidFill>
                  <a:srgbClr val="E2E6E9"/>
                </a:solidFill>
                <a:latin typeface="adonis-web" pitchFamily="34" charset="0"/>
                <a:ea typeface="adonis-web" pitchFamily="34" charset="-122"/>
              </a:rPr>
              <a:t>for </a:t>
            </a:r>
            <a:r>
              <a:rPr lang="en-US" sz="1750" b="1" dirty="0">
                <a:solidFill>
                  <a:srgbClr val="E2E6E9"/>
                </a:solidFill>
                <a:latin typeface="adonis-web" pitchFamily="34" charset="0"/>
                <a:ea typeface="adonis-web" pitchFamily="34" charset="-122"/>
              </a:rPr>
              <a:t>criminal cases </a:t>
            </a:r>
            <a:r>
              <a:rPr lang="en-US" sz="1750" dirty="0">
                <a:solidFill>
                  <a:srgbClr val="E2E6E9"/>
                </a:solidFill>
                <a:latin typeface="adonis-web" pitchFamily="34" charset="0"/>
                <a:ea typeface="adonis-web" pitchFamily="34" charset="-122"/>
              </a:rPr>
              <a:t>per district (or taluk) is </a:t>
            </a:r>
            <a:r>
              <a:rPr lang="en-US" sz="1750" dirty="0">
                <a:solidFill>
                  <a:srgbClr val="FFFF00"/>
                </a:solidFill>
                <a:latin typeface="adonis-web" pitchFamily="34" charset="0"/>
                <a:ea typeface="adonis-web" pitchFamily="34" charset="-122"/>
              </a:rPr>
              <a:t>4,057.41</a:t>
            </a:r>
            <a:endParaRPr lang="en-US" sz="1750" dirty="0">
              <a:solidFill>
                <a:srgbClr val="FFFF00"/>
              </a:solidFill>
            </a:endParaRPr>
          </a:p>
        </p:txBody>
      </p:sp>
      <p:sp>
        <p:nvSpPr>
          <p:cNvPr id="11" name="Text 8"/>
          <p:cNvSpPr/>
          <p:nvPr/>
        </p:nvSpPr>
        <p:spPr>
          <a:xfrm>
            <a:off x="2873097" y="6391442"/>
            <a:ext cx="9239488"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E2E6E9"/>
                </a:solidFill>
                <a:latin typeface="adonis-web" pitchFamily="34" charset="0"/>
                <a:ea typeface="adonis-web" pitchFamily="34" charset="-122"/>
                <a:cs typeface="adonis-web" pitchFamily="34" charset="-120"/>
              </a:rPr>
              <a:t>Total criminal cases pending at district and taluk courts is </a:t>
            </a:r>
            <a:r>
              <a:rPr lang="en-US" sz="1750" b="1" dirty="0">
                <a:solidFill>
                  <a:srgbClr val="FF0000"/>
                </a:solidFill>
                <a:latin typeface="adonis-web" pitchFamily="34" charset="0"/>
                <a:ea typeface="adonis-web" pitchFamily="34" charset="-122"/>
                <a:cs typeface="adonis-web" pitchFamily="34" charset="-120"/>
              </a:rPr>
              <a:t>3,22,47,729</a:t>
            </a:r>
            <a:r>
              <a:rPr lang="en-US" sz="1750" dirty="0">
                <a:solidFill>
                  <a:srgbClr val="E2E6E9"/>
                </a:solidFill>
                <a:latin typeface="adonis-web" pitchFamily="34" charset="0"/>
                <a:ea typeface="adonis-web" pitchFamily="34" charset="-122"/>
                <a:cs typeface="adonis-web" pitchFamily="34" charset="-120"/>
              </a:rPr>
              <a:t>.</a:t>
            </a:r>
            <a:endParaRPr lang="en-US" sz="1750" dirty="0"/>
          </a:p>
        </p:txBody>
      </p:sp>
      <p:sp>
        <p:nvSpPr>
          <p:cNvPr id="12" name="Text 8">
            <a:extLst>
              <a:ext uri="{FF2B5EF4-FFF2-40B4-BE49-F238E27FC236}">
                <a16:creationId xmlns:a16="http://schemas.microsoft.com/office/drawing/2014/main" id="{5CC186ED-E207-F967-D4F6-923E376CD0AB}"/>
              </a:ext>
            </a:extLst>
          </p:cNvPr>
          <p:cNvSpPr/>
          <p:nvPr/>
        </p:nvSpPr>
        <p:spPr>
          <a:xfrm>
            <a:off x="2746722" y="7157151"/>
            <a:ext cx="9239488" cy="355402"/>
          </a:xfrm>
          <a:prstGeom prst="rect">
            <a:avLst/>
          </a:prstGeom>
          <a:noFill/>
          <a:ln/>
        </p:spPr>
        <p:txBody>
          <a:bodyPr wrap="none" rtlCol="0" anchor="t"/>
          <a:lstStyle/>
          <a:p>
            <a:pPr algn="l">
              <a:lnSpc>
                <a:spcPts val="2799"/>
              </a:lnSpc>
              <a:buSzPct val="100000"/>
            </a:pPr>
            <a:r>
              <a:rPr lang="en-US" sz="2000" dirty="0">
                <a:solidFill>
                  <a:srgbClr val="E2E6E9"/>
                </a:solidFill>
                <a:latin typeface="adonis-web" pitchFamily="34" charset="0"/>
                <a:ea typeface="adonis-web" pitchFamily="34" charset="-122"/>
                <a:cs typeface="adonis-web" pitchFamily="34" charset="-120"/>
              </a:rPr>
              <a:t>The total number of cases pending only at district and taluk courts is  </a:t>
            </a:r>
            <a:r>
              <a:rPr lang="en-US" sz="3200" b="1" dirty="0">
                <a:solidFill>
                  <a:srgbClr val="FF0000"/>
                </a:solidFill>
                <a:latin typeface="adonis-web" pitchFamily="34" charset="0"/>
                <a:ea typeface="adonis-web" pitchFamily="34" charset="-122"/>
                <a:cs typeface="adonis-web" pitchFamily="34" charset="-120"/>
              </a:rPr>
              <a:t>4,32,33,578</a:t>
            </a:r>
            <a:r>
              <a:rPr lang="en-US" sz="2000" dirty="0">
                <a:solidFill>
                  <a:srgbClr val="E2E6E9"/>
                </a:solidFill>
                <a:latin typeface="adonis-web" pitchFamily="34" charset="0"/>
                <a:ea typeface="adonis-web" pitchFamily="34" charset="-122"/>
                <a:cs typeface="adonis-web" pitchFamily="34" charset="-120"/>
              </a:rPr>
              <a:t>.</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11056620" y="3086100"/>
            <a:ext cx="1676400" cy="2057400"/>
          </a:xfrm>
          <a:prstGeom prst="rect">
            <a:avLst/>
          </a:prstGeom>
        </p:spPr>
      </p:pic>
      <p:sp>
        <p:nvSpPr>
          <p:cNvPr id="6" name="Text 1"/>
          <p:cNvSpPr/>
          <p:nvPr/>
        </p:nvSpPr>
        <p:spPr>
          <a:xfrm>
            <a:off x="833199" y="2723555"/>
            <a:ext cx="7477601" cy="1110853"/>
          </a:xfrm>
          <a:prstGeom prst="rect">
            <a:avLst/>
          </a:prstGeom>
          <a:noFill/>
          <a:ln/>
        </p:spPr>
        <p:txBody>
          <a:bodyPr wrap="square" rtlCol="0" anchor="t"/>
          <a:lstStyle/>
          <a:p>
            <a:pPr marL="0" indent="0">
              <a:lnSpc>
                <a:spcPts val="4374"/>
              </a:lnSpc>
              <a:buNone/>
            </a:pPr>
            <a:r>
              <a:rPr lang="en-US" sz="3499" dirty="0">
                <a:solidFill>
                  <a:srgbClr val="F5F0F0"/>
                </a:solidFill>
                <a:latin typeface="adonis-web" pitchFamily="34" charset="0"/>
                <a:ea typeface="adonis-web" pitchFamily="34" charset="-122"/>
                <a:cs typeface="adonis-web" pitchFamily="34" charset="-120"/>
              </a:rPr>
              <a:t>Methodology 2 (Multivariate Regression)</a:t>
            </a:r>
            <a:endParaRPr lang="en-US" sz="3499" dirty="0"/>
          </a:p>
        </p:txBody>
      </p:sp>
      <p:sp>
        <p:nvSpPr>
          <p:cNvPr id="7" name="Text 2"/>
          <p:cNvSpPr/>
          <p:nvPr/>
        </p:nvSpPr>
        <p:spPr>
          <a:xfrm>
            <a:off x="833199" y="4084320"/>
            <a:ext cx="7477601" cy="1421606"/>
          </a:xfrm>
          <a:prstGeom prst="rect">
            <a:avLst/>
          </a:prstGeom>
          <a:noFill/>
          <a:ln/>
        </p:spPr>
        <p:txBody>
          <a:bodyPr wrap="square" rtlCol="0" anchor="t"/>
          <a:lstStyle/>
          <a:p>
            <a:pPr marL="0" indent="0">
              <a:lnSpc>
                <a:spcPts val="2799"/>
              </a:lnSpc>
              <a:buNone/>
            </a:pPr>
            <a:r>
              <a:rPr lang="en-US" sz="2000" dirty="0">
                <a:solidFill>
                  <a:srgbClr val="E2E6E9"/>
                </a:solidFill>
                <a:latin typeface="adonis-web" pitchFamily="34" charset="0"/>
                <a:ea typeface="adonis-web" pitchFamily="34" charset="-122"/>
                <a:cs typeface="adonis-web" pitchFamily="34" charset="-120"/>
              </a:rPr>
              <a:t>In order to examine the </a:t>
            </a:r>
            <a:r>
              <a:rPr lang="en-US" sz="2000" b="1" dirty="0">
                <a:solidFill>
                  <a:srgbClr val="FFFF00"/>
                </a:solidFill>
                <a:latin typeface="adonis-web" pitchFamily="34" charset="0"/>
                <a:ea typeface="adonis-web" pitchFamily="34" charset="-122"/>
                <a:cs typeface="adonis-web" pitchFamily="34" charset="-120"/>
              </a:rPr>
              <a:t>factors behind the increasing backlog of the pending cases </a:t>
            </a:r>
            <a:r>
              <a:rPr lang="en-US" sz="2000" dirty="0">
                <a:solidFill>
                  <a:srgbClr val="E2E6E9"/>
                </a:solidFill>
                <a:latin typeface="adonis-web" pitchFamily="34" charset="0"/>
                <a:ea typeface="adonis-web" pitchFamily="34" charset="-122"/>
                <a:cs typeface="adonis-web" pitchFamily="34" charset="-120"/>
              </a:rPr>
              <a:t>in the Indian judiciary system, we have conducted a </a:t>
            </a:r>
            <a:r>
              <a:rPr lang="en-US" sz="2000" b="1" dirty="0">
                <a:solidFill>
                  <a:srgbClr val="E2E6E9"/>
                </a:solidFill>
                <a:latin typeface="adonis-web" pitchFamily="34" charset="0"/>
                <a:ea typeface="adonis-web" pitchFamily="34" charset="-122"/>
                <a:cs typeface="adonis-web" pitchFamily="34" charset="-120"/>
              </a:rPr>
              <a:t>multivariate regression</a:t>
            </a:r>
            <a:r>
              <a:rPr lang="en-US" sz="2000" dirty="0">
                <a:solidFill>
                  <a:srgbClr val="E2E6E9"/>
                </a:solidFill>
                <a:latin typeface="adonis-web" pitchFamily="34" charset="0"/>
                <a:ea typeface="adonis-web" pitchFamily="34" charset="-122"/>
                <a:cs typeface="adonis-web" pitchFamily="34" charset="-120"/>
              </a:rPr>
              <a:t> taking the </a:t>
            </a:r>
            <a:r>
              <a:rPr lang="en-US" sz="2000" b="1" dirty="0">
                <a:solidFill>
                  <a:srgbClr val="E2E6E9"/>
                </a:solidFill>
                <a:latin typeface="adonis-web" pitchFamily="34" charset="0"/>
                <a:ea typeface="adonis-web" pitchFamily="34" charset="-122"/>
                <a:cs typeface="adonis-web" pitchFamily="34" charset="-120"/>
              </a:rPr>
              <a:t>total number of pending cases</a:t>
            </a:r>
            <a:r>
              <a:rPr lang="en-US" sz="2000" dirty="0">
                <a:solidFill>
                  <a:srgbClr val="E2E6E9"/>
                </a:solidFill>
                <a:latin typeface="adonis-web" pitchFamily="34" charset="0"/>
                <a:ea typeface="adonis-web" pitchFamily="34" charset="-122"/>
                <a:cs typeface="adonis-web" pitchFamily="34" charset="-120"/>
              </a:rPr>
              <a:t> as the </a:t>
            </a:r>
            <a:r>
              <a:rPr lang="en-US" sz="2000" b="1" dirty="0">
                <a:solidFill>
                  <a:srgbClr val="E2E6E9"/>
                </a:solidFill>
                <a:latin typeface="adonis-web" pitchFamily="34" charset="0"/>
                <a:ea typeface="adonis-web" pitchFamily="34" charset="-122"/>
                <a:cs typeface="adonis-web" pitchFamily="34" charset="-120"/>
              </a:rPr>
              <a:t>dependent variable</a:t>
            </a:r>
            <a:r>
              <a:rPr lang="en-US" sz="2000" dirty="0">
                <a:solidFill>
                  <a:srgbClr val="E2E6E9"/>
                </a:solidFill>
                <a:latin typeface="adonis-web" pitchFamily="34" charset="0"/>
                <a:ea typeface="adonis-web" pitchFamily="34" charset="-122"/>
                <a:cs typeface="adonis-web" pitchFamily="34" charset="-120"/>
              </a:rPr>
              <a:t> (or Y).</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029903" y="623292"/>
            <a:ext cx="8570476"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Result &amp; Interpretation of the First Regression</a:t>
            </a:r>
            <a:endParaRPr lang="en-US" sz="3499" dirty="0"/>
          </a:p>
        </p:txBody>
      </p:sp>
      <p:pic>
        <p:nvPicPr>
          <p:cNvPr id="5" name="Image 1" descr="preencoded.png"/>
          <p:cNvPicPr>
            <a:picLocks noChangeAspect="1"/>
          </p:cNvPicPr>
          <p:nvPr/>
        </p:nvPicPr>
        <p:blipFill>
          <a:blip r:embed="rId4"/>
          <a:stretch>
            <a:fillRect/>
          </a:stretch>
        </p:blipFill>
        <p:spPr>
          <a:xfrm>
            <a:off x="2517696" y="1623060"/>
            <a:ext cx="9594890" cy="3867507"/>
          </a:xfrm>
          <a:prstGeom prst="rect">
            <a:avLst/>
          </a:prstGeom>
        </p:spPr>
      </p:pic>
      <p:sp>
        <p:nvSpPr>
          <p:cNvPr id="6" name="Text 2"/>
          <p:cNvSpPr/>
          <p:nvPr/>
        </p:nvSpPr>
        <p:spPr>
          <a:xfrm>
            <a:off x="2873097" y="5740479"/>
            <a:ext cx="9239488"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With an adjusted R2 value of 0.964,that indicates that approximately 96.4% of the variance in dependent variable (Total pending cases)  can be explained by the 4 independent variables present in this model.</a:t>
            </a:r>
            <a:endParaRPr lang="en-US" sz="2000" dirty="0"/>
          </a:p>
        </p:txBody>
      </p:sp>
      <p:sp>
        <p:nvSpPr>
          <p:cNvPr id="7" name="Text 3"/>
          <p:cNvSpPr/>
          <p:nvPr/>
        </p:nvSpPr>
        <p:spPr>
          <a:xfrm>
            <a:off x="2873097" y="6895505"/>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The P-values of all 4 independent variables are significant (&lt;0.05) and thereby implying that all 4 of them have a significant effect on the total pending cases.</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755940" y="719018"/>
            <a:ext cx="9118402"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Result &amp; Interpretation of the Second Regression</a:t>
            </a:r>
            <a:endParaRPr lang="en-US" sz="3499" dirty="0"/>
          </a:p>
        </p:txBody>
      </p:sp>
      <p:pic>
        <p:nvPicPr>
          <p:cNvPr id="5" name="Image 1" descr="preencoded.png"/>
          <p:cNvPicPr>
            <a:picLocks noChangeAspect="1"/>
          </p:cNvPicPr>
          <p:nvPr/>
        </p:nvPicPr>
        <p:blipFill>
          <a:blip r:embed="rId4"/>
          <a:stretch>
            <a:fillRect/>
          </a:stretch>
        </p:blipFill>
        <p:spPr>
          <a:xfrm>
            <a:off x="2517696" y="1718786"/>
            <a:ext cx="9594890" cy="3676055"/>
          </a:xfrm>
          <a:prstGeom prst="rect">
            <a:avLst/>
          </a:prstGeom>
        </p:spPr>
      </p:pic>
      <p:sp>
        <p:nvSpPr>
          <p:cNvPr id="6" name="Text 2"/>
          <p:cNvSpPr/>
          <p:nvPr/>
        </p:nvSpPr>
        <p:spPr>
          <a:xfrm>
            <a:off x="2873097" y="5644753"/>
            <a:ext cx="9239488"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With an adjusted R2 value of 0.897,that indicates that approximately 90% of the variance in dependent variable (Total pending cases)  can be explained by the 2 independent variables present in this model.</a:t>
            </a:r>
            <a:endParaRPr lang="en-US" sz="2000" dirty="0"/>
          </a:p>
        </p:txBody>
      </p:sp>
      <p:sp>
        <p:nvSpPr>
          <p:cNvPr id="7" name="Text 3"/>
          <p:cNvSpPr/>
          <p:nvPr/>
        </p:nvSpPr>
        <p:spPr>
          <a:xfrm>
            <a:off x="2873097" y="6799778"/>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The P-values of all 2 independent variables are significant (&lt;0.05) and thereby implying that all 2 of them have a significant effect on the total pending cases.</a:t>
            </a: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939891" y="706755"/>
            <a:ext cx="8750498"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Result &amp; Interpretation of the Third Regression</a:t>
            </a:r>
            <a:endParaRPr lang="en-US" sz="3499" dirty="0"/>
          </a:p>
        </p:txBody>
      </p:sp>
      <p:pic>
        <p:nvPicPr>
          <p:cNvPr id="5" name="Image 1" descr="preencoded.png"/>
          <p:cNvPicPr>
            <a:picLocks noChangeAspect="1"/>
          </p:cNvPicPr>
          <p:nvPr/>
        </p:nvPicPr>
        <p:blipFill>
          <a:blip r:embed="rId4"/>
          <a:stretch>
            <a:fillRect/>
          </a:stretch>
        </p:blipFill>
        <p:spPr>
          <a:xfrm>
            <a:off x="2517696" y="1516956"/>
            <a:ext cx="9594890" cy="3345180"/>
          </a:xfrm>
          <a:prstGeom prst="rect">
            <a:avLst/>
          </a:prstGeom>
        </p:spPr>
      </p:pic>
      <p:sp>
        <p:nvSpPr>
          <p:cNvPr id="6" name="Text 2"/>
          <p:cNvSpPr/>
          <p:nvPr/>
        </p:nvSpPr>
        <p:spPr>
          <a:xfrm>
            <a:off x="2873097" y="4933632"/>
            <a:ext cx="9239488" cy="1421606"/>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With an adjusted R2 value of 0.37,that indicates that approximately only 37% of the variance in dependent variable (Total pending cases)  can be explained by the 2 independent variables present in this model, which is not considered good enough. It also signifies that there can be other factors also which will affect the dependent variable.</a:t>
            </a:r>
            <a:endParaRPr lang="en-US" sz="2000" dirty="0"/>
          </a:p>
        </p:txBody>
      </p:sp>
      <p:sp>
        <p:nvSpPr>
          <p:cNvPr id="7" name="Text 3"/>
          <p:cNvSpPr/>
          <p:nvPr/>
        </p:nvSpPr>
        <p:spPr>
          <a:xfrm>
            <a:off x="2873097" y="6812042"/>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The P-values of all 2 independent variables are significant (&lt;0.05) and thereby implying that all 2 of them have a significant effect on the total pending cases.</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09151A">
              <a:alpha val="75000"/>
            </a:srgbClr>
          </a:solidFill>
          <a:ln/>
        </p:spPr>
        <p:txBody>
          <a:bodyPr/>
          <a:lstStyle/>
          <a:p>
            <a:endParaRPr lang="en-IN"/>
          </a:p>
        </p:txBody>
      </p:sp>
      <p:sp>
        <p:nvSpPr>
          <p:cNvPr id="4" name="Text 1"/>
          <p:cNvSpPr/>
          <p:nvPr/>
        </p:nvSpPr>
        <p:spPr>
          <a:xfrm>
            <a:off x="3261003" y="516374"/>
            <a:ext cx="8108394" cy="1173480"/>
          </a:xfrm>
          <a:prstGeom prst="rect">
            <a:avLst/>
          </a:prstGeom>
          <a:noFill/>
          <a:ln/>
        </p:spPr>
        <p:txBody>
          <a:bodyPr wrap="square" rtlCol="0" anchor="t"/>
          <a:lstStyle/>
          <a:p>
            <a:pPr marL="0" indent="0">
              <a:lnSpc>
                <a:spcPts val="4620"/>
              </a:lnSpc>
              <a:buNone/>
            </a:pPr>
            <a:r>
              <a:rPr lang="en-US" sz="3696" dirty="0">
                <a:solidFill>
                  <a:srgbClr val="F5F0F0"/>
                </a:solidFill>
                <a:latin typeface="adonis-web" pitchFamily="34" charset="0"/>
                <a:ea typeface="adonis-web" pitchFamily="34" charset="-122"/>
                <a:cs typeface="adonis-web" pitchFamily="34" charset="-120"/>
              </a:rPr>
              <a:t>Reasons behind the Pending Cases at the District &amp; Taluk Court Level</a:t>
            </a:r>
            <a:endParaRPr lang="en-US" sz="3696" dirty="0"/>
          </a:p>
        </p:txBody>
      </p:sp>
      <p:sp>
        <p:nvSpPr>
          <p:cNvPr id="5" name="Shape 2"/>
          <p:cNvSpPr/>
          <p:nvPr/>
        </p:nvSpPr>
        <p:spPr>
          <a:xfrm>
            <a:off x="7296507" y="2065377"/>
            <a:ext cx="37505" cy="5648563"/>
          </a:xfrm>
          <a:prstGeom prst="roundRect">
            <a:avLst>
              <a:gd name="adj" fmla="val 225299"/>
            </a:avLst>
          </a:prstGeom>
          <a:solidFill>
            <a:srgbClr val="194A99"/>
          </a:solidFill>
          <a:ln/>
        </p:spPr>
        <p:txBody>
          <a:bodyPr/>
          <a:lstStyle/>
          <a:p>
            <a:endParaRPr lang="en-IN"/>
          </a:p>
        </p:txBody>
      </p:sp>
      <p:sp>
        <p:nvSpPr>
          <p:cNvPr id="6" name="Shape 3"/>
          <p:cNvSpPr/>
          <p:nvPr/>
        </p:nvSpPr>
        <p:spPr>
          <a:xfrm>
            <a:off x="6446877" y="2404527"/>
            <a:ext cx="657106" cy="37505"/>
          </a:xfrm>
          <a:prstGeom prst="roundRect">
            <a:avLst>
              <a:gd name="adj" fmla="val 225299"/>
            </a:avLst>
          </a:prstGeom>
          <a:solidFill>
            <a:srgbClr val="194A99"/>
          </a:solidFill>
          <a:ln/>
        </p:spPr>
        <p:txBody>
          <a:bodyPr/>
          <a:lstStyle/>
          <a:p>
            <a:endParaRPr lang="en-IN"/>
          </a:p>
        </p:txBody>
      </p:sp>
      <p:sp>
        <p:nvSpPr>
          <p:cNvPr id="7" name="Shape 4"/>
          <p:cNvSpPr/>
          <p:nvPr/>
        </p:nvSpPr>
        <p:spPr>
          <a:xfrm>
            <a:off x="7103983" y="2212062"/>
            <a:ext cx="422434" cy="422434"/>
          </a:xfrm>
          <a:prstGeom prst="roundRect">
            <a:avLst>
              <a:gd name="adj" fmla="val 20003"/>
            </a:avLst>
          </a:prstGeom>
          <a:solidFill>
            <a:srgbClr val="003180"/>
          </a:solidFill>
          <a:ln w="7620">
            <a:solidFill>
              <a:srgbClr val="194A99"/>
            </a:solidFill>
            <a:prstDash val="solid"/>
          </a:ln>
        </p:spPr>
        <p:txBody>
          <a:bodyPr/>
          <a:lstStyle/>
          <a:p>
            <a:endParaRPr lang="en-IN"/>
          </a:p>
        </p:txBody>
      </p:sp>
      <p:sp>
        <p:nvSpPr>
          <p:cNvPr id="8" name="Text 5"/>
          <p:cNvSpPr/>
          <p:nvPr/>
        </p:nvSpPr>
        <p:spPr>
          <a:xfrm>
            <a:off x="7238286" y="2247186"/>
            <a:ext cx="153829" cy="352068"/>
          </a:xfrm>
          <a:prstGeom prst="rect">
            <a:avLst/>
          </a:prstGeom>
          <a:noFill/>
          <a:ln/>
        </p:spPr>
        <p:txBody>
          <a:bodyPr wrap="none" rtlCol="0" anchor="t"/>
          <a:lstStyle/>
          <a:p>
            <a:pPr marL="0" indent="0" algn="ctr">
              <a:lnSpc>
                <a:spcPts val="2772"/>
              </a:lnSpc>
              <a:buNone/>
            </a:pPr>
            <a:r>
              <a:rPr lang="en-US" sz="2218" dirty="0">
                <a:solidFill>
                  <a:srgbClr val="E2E6E9"/>
                </a:solidFill>
                <a:latin typeface="adonis-web" pitchFamily="34" charset="0"/>
                <a:ea typeface="adonis-web" pitchFamily="34" charset="-122"/>
                <a:cs typeface="adonis-web" pitchFamily="34" charset="-120"/>
              </a:rPr>
              <a:t>1</a:t>
            </a:r>
            <a:endParaRPr lang="en-US" sz="2218" dirty="0"/>
          </a:p>
        </p:txBody>
      </p:sp>
      <p:sp>
        <p:nvSpPr>
          <p:cNvPr id="9" name="Text 6"/>
          <p:cNvSpPr/>
          <p:nvPr/>
        </p:nvSpPr>
        <p:spPr>
          <a:xfrm>
            <a:off x="3261003" y="2253139"/>
            <a:ext cx="3021449" cy="586502"/>
          </a:xfrm>
          <a:prstGeom prst="rect">
            <a:avLst/>
          </a:prstGeom>
          <a:noFill/>
          <a:ln/>
        </p:spPr>
        <p:txBody>
          <a:bodyPr wrap="square" rtlCol="0" anchor="t"/>
          <a:lstStyle/>
          <a:p>
            <a:pPr marL="0" indent="0" algn="r">
              <a:lnSpc>
                <a:spcPts val="2310"/>
              </a:lnSpc>
              <a:buNone/>
            </a:pPr>
            <a:r>
              <a:rPr lang="en-US" sz="1848" dirty="0">
                <a:solidFill>
                  <a:srgbClr val="E2E6E9"/>
                </a:solidFill>
                <a:latin typeface="adonis-web" pitchFamily="34" charset="0"/>
                <a:ea typeface="adonis-web" pitchFamily="34" charset="-122"/>
                <a:cs typeface="adonis-web" pitchFamily="34" charset="-120"/>
              </a:rPr>
              <a:t>Understaffed &amp; Over-burdened Police Force</a:t>
            </a:r>
            <a:endParaRPr lang="en-US" sz="1848" dirty="0"/>
          </a:p>
        </p:txBody>
      </p:sp>
      <p:sp>
        <p:nvSpPr>
          <p:cNvPr id="10" name="Text 7"/>
          <p:cNvSpPr/>
          <p:nvPr/>
        </p:nvSpPr>
        <p:spPr>
          <a:xfrm>
            <a:off x="3261003" y="2952274"/>
            <a:ext cx="3021449" cy="1802368"/>
          </a:xfrm>
          <a:prstGeom prst="rect">
            <a:avLst/>
          </a:prstGeom>
          <a:noFill/>
          <a:ln/>
        </p:spPr>
        <p:txBody>
          <a:bodyPr wrap="square" rtlCol="0" anchor="t"/>
          <a:lstStyle/>
          <a:p>
            <a:pPr marL="0" indent="0" algn="r">
              <a:lnSpc>
                <a:spcPts val="2366"/>
              </a:lnSpc>
              <a:buNone/>
            </a:pPr>
            <a:r>
              <a:rPr lang="en-US" sz="1479" dirty="0">
                <a:solidFill>
                  <a:srgbClr val="E2E6E9"/>
                </a:solidFill>
                <a:latin typeface="adonis-web" pitchFamily="34" charset="0"/>
                <a:ea typeface="adonis-web" pitchFamily="34" charset="-122"/>
                <a:cs typeface="adonis-web" pitchFamily="34" charset="-120"/>
              </a:rPr>
              <a:t>As per the Supreme Court of India, the police force is heavily over-burdened while performing the dual duty of maintaining the law-and-order along with the investigations of the cases.</a:t>
            </a:r>
            <a:endParaRPr lang="en-US" sz="1479" dirty="0"/>
          </a:p>
        </p:txBody>
      </p:sp>
      <p:sp>
        <p:nvSpPr>
          <p:cNvPr id="11" name="Shape 8"/>
          <p:cNvSpPr/>
          <p:nvPr/>
        </p:nvSpPr>
        <p:spPr>
          <a:xfrm>
            <a:off x="7526417" y="3343335"/>
            <a:ext cx="657106" cy="37505"/>
          </a:xfrm>
          <a:prstGeom prst="roundRect">
            <a:avLst>
              <a:gd name="adj" fmla="val 225299"/>
            </a:avLst>
          </a:prstGeom>
          <a:solidFill>
            <a:srgbClr val="194A99"/>
          </a:solidFill>
          <a:ln/>
        </p:spPr>
        <p:txBody>
          <a:bodyPr/>
          <a:lstStyle/>
          <a:p>
            <a:endParaRPr lang="en-IN"/>
          </a:p>
        </p:txBody>
      </p:sp>
      <p:sp>
        <p:nvSpPr>
          <p:cNvPr id="12" name="Shape 9"/>
          <p:cNvSpPr/>
          <p:nvPr/>
        </p:nvSpPr>
        <p:spPr>
          <a:xfrm>
            <a:off x="7103983" y="3150870"/>
            <a:ext cx="422434" cy="422434"/>
          </a:xfrm>
          <a:prstGeom prst="roundRect">
            <a:avLst>
              <a:gd name="adj" fmla="val 20003"/>
            </a:avLst>
          </a:prstGeom>
          <a:solidFill>
            <a:srgbClr val="003180"/>
          </a:solidFill>
          <a:ln w="7620">
            <a:solidFill>
              <a:srgbClr val="194A99"/>
            </a:solidFill>
            <a:prstDash val="solid"/>
          </a:ln>
        </p:spPr>
        <p:txBody>
          <a:bodyPr/>
          <a:lstStyle/>
          <a:p>
            <a:endParaRPr lang="en-IN"/>
          </a:p>
        </p:txBody>
      </p:sp>
      <p:sp>
        <p:nvSpPr>
          <p:cNvPr id="13" name="Text 10"/>
          <p:cNvSpPr/>
          <p:nvPr/>
        </p:nvSpPr>
        <p:spPr>
          <a:xfrm>
            <a:off x="7238286" y="3185993"/>
            <a:ext cx="153829" cy="352068"/>
          </a:xfrm>
          <a:prstGeom prst="rect">
            <a:avLst/>
          </a:prstGeom>
          <a:noFill/>
          <a:ln/>
        </p:spPr>
        <p:txBody>
          <a:bodyPr wrap="none" rtlCol="0" anchor="t"/>
          <a:lstStyle/>
          <a:p>
            <a:pPr marL="0" indent="0" algn="ctr">
              <a:lnSpc>
                <a:spcPts val="2772"/>
              </a:lnSpc>
              <a:buNone/>
            </a:pPr>
            <a:r>
              <a:rPr lang="en-US" sz="2218" dirty="0">
                <a:solidFill>
                  <a:srgbClr val="E2E6E9"/>
                </a:solidFill>
                <a:latin typeface="adonis-web" pitchFamily="34" charset="0"/>
                <a:ea typeface="adonis-web" pitchFamily="34" charset="-122"/>
                <a:cs typeface="adonis-web" pitchFamily="34" charset="-120"/>
              </a:rPr>
              <a:t>2</a:t>
            </a:r>
            <a:endParaRPr lang="en-US" sz="2218" dirty="0"/>
          </a:p>
        </p:txBody>
      </p:sp>
      <p:sp>
        <p:nvSpPr>
          <p:cNvPr id="14" name="Text 11"/>
          <p:cNvSpPr/>
          <p:nvPr/>
        </p:nvSpPr>
        <p:spPr>
          <a:xfrm>
            <a:off x="8347948" y="3191947"/>
            <a:ext cx="2347079" cy="293251"/>
          </a:xfrm>
          <a:prstGeom prst="rect">
            <a:avLst/>
          </a:prstGeom>
          <a:noFill/>
          <a:ln/>
        </p:spPr>
        <p:txBody>
          <a:bodyPr wrap="none" rtlCol="0" anchor="t"/>
          <a:lstStyle/>
          <a:p>
            <a:pPr marL="0" indent="0" algn="l">
              <a:lnSpc>
                <a:spcPts val="2310"/>
              </a:lnSpc>
              <a:buNone/>
            </a:pPr>
            <a:r>
              <a:rPr lang="en-US" sz="1848" dirty="0">
                <a:solidFill>
                  <a:srgbClr val="E2E6E9"/>
                </a:solidFill>
                <a:latin typeface="adonis-web" pitchFamily="34" charset="0"/>
                <a:ea typeface="adonis-web" pitchFamily="34" charset="-122"/>
                <a:cs typeface="adonis-web" pitchFamily="34" charset="-120"/>
              </a:rPr>
              <a:t>Lack of Court Rooms</a:t>
            </a:r>
            <a:endParaRPr lang="en-US" sz="1848" dirty="0"/>
          </a:p>
        </p:txBody>
      </p:sp>
      <p:sp>
        <p:nvSpPr>
          <p:cNvPr id="15" name="Text 12"/>
          <p:cNvSpPr/>
          <p:nvPr/>
        </p:nvSpPr>
        <p:spPr>
          <a:xfrm>
            <a:off x="8347948" y="3597831"/>
            <a:ext cx="3021449" cy="1802368"/>
          </a:xfrm>
          <a:prstGeom prst="rect">
            <a:avLst/>
          </a:prstGeom>
          <a:noFill/>
          <a:ln/>
        </p:spPr>
        <p:txBody>
          <a:bodyPr wrap="square" rtlCol="0" anchor="t"/>
          <a:lstStyle/>
          <a:p>
            <a:pPr marL="0" indent="0" algn="l">
              <a:lnSpc>
                <a:spcPts val="2366"/>
              </a:lnSpc>
              <a:buNone/>
            </a:pPr>
            <a:r>
              <a:rPr lang="en-US" sz="1479" dirty="0">
                <a:solidFill>
                  <a:srgbClr val="E2E6E9"/>
                </a:solidFill>
                <a:latin typeface="adonis-web" pitchFamily="34" charset="0"/>
                <a:ea typeface="adonis-web" pitchFamily="34" charset="-122"/>
                <a:cs typeface="adonis-web" pitchFamily="34" charset="-120"/>
              </a:rPr>
              <a:t>Adequacy of the judicial infrastructure is a prerequisite for the reduction of pendency and backlog of cases at the lower courts of India, unfortunately which is not the case in India considering the present scenario.</a:t>
            </a:r>
            <a:endParaRPr lang="en-US" sz="1479" dirty="0"/>
          </a:p>
        </p:txBody>
      </p:sp>
      <p:sp>
        <p:nvSpPr>
          <p:cNvPr id="16" name="Shape 13"/>
          <p:cNvSpPr/>
          <p:nvPr/>
        </p:nvSpPr>
        <p:spPr>
          <a:xfrm>
            <a:off x="6446877" y="5469315"/>
            <a:ext cx="657106" cy="37505"/>
          </a:xfrm>
          <a:prstGeom prst="roundRect">
            <a:avLst>
              <a:gd name="adj" fmla="val 225299"/>
            </a:avLst>
          </a:prstGeom>
          <a:solidFill>
            <a:srgbClr val="194A99"/>
          </a:solidFill>
          <a:ln/>
        </p:spPr>
        <p:txBody>
          <a:bodyPr/>
          <a:lstStyle/>
          <a:p>
            <a:endParaRPr lang="en-IN"/>
          </a:p>
        </p:txBody>
      </p:sp>
      <p:sp>
        <p:nvSpPr>
          <p:cNvPr id="17" name="Shape 14"/>
          <p:cNvSpPr/>
          <p:nvPr/>
        </p:nvSpPr>
        <p:spPr>
          <a:xfrm>
            <a:off x="7103983" y="5276850"/>
            <a:ext cx="422434" cy="422434"/>
          </a:xfrm>
          <a:prstGeom prst="roundRect">
            <a:avLst>
              <a:gd name="adj" fmla="val 20003"/>
            </a:avLst>
          </a:prstGeom>
          <a:solidFill>
            <a:srgbClr val="003180"/>
          </a:solidFill>
          <a:ln w="7620">
            <a:solidFill>
              <a:srgbClr val="194A99"/>
            </a:solidFill>
            <a:prstDash val="solid"/>
          </a:ln>
        </p:spPr>
        <p:txBody>
          <a:bodyPr/>
          <a:lstStyle/>
          <a:p>
            <a:endParaRPr lang="en-IN"/>
          </a:p>
        </p:txBody>
      </p:sp>
      <p:sp>
        <p:nvSpPr>
          <p:cNvPr id="18" name="Text 15"/>
          <p:cNvSpPr/>
          <p:nvPr/>
        </p:nvSpPr>
        <p:spPr>
          <a:xfrm>
            <a:off x="7238286" y="5311973"/>
            <a:ext cx="153829" cy="352068"/>
          </a:xfrm>
          <a:prstGeom prst="rect">
            <a:avLst/>
          </a:prstGeom>
          <a:noFill/>
          <a:ln/>
        </p:spPr>
        <p:txBody>
          <a:bodyPr wrap="none" rtlCol="0" anchor="t"/>
          <a:lstStyle/>
          <a:p>
            <a:pPr marL="0" indent="0" algn="ctr">
              <a:lnSpc>
                <a:spcPts val="2772"/>
              </a:lnSpc>
              <a:buNone/>
            </a:pPr>
            <a:r>
              <a:rPr lang="en-US" sz="2218" dirty="0">
                <a:solidFill>
                  <a:srgbClr val="E2E6E9"/>
                </a:solidFill>
                <a:latin typeface="adonis-web" pitchFamily="34" charset="0"/>
                <a:ea typeface="adonis-web" pitchFamily="34" charset="-122"/>
                <a:cs typeface="adonis-web" pitchFamily="34" charset="-120"/>
              </a:rPr>
              <a:t>3</a:t>
            </a:r>
            <a:endParaRPr lang="en-US" sz="2218" dirty="0"/>
          </a:p>
        </p:txBody>
      </p:sp>
      <p:sp>
        <p:nvSpPr>
          <p:cNvPr id="19" name="Text 16"/>
          <p:cNvSpPr/>
          <p:nvPr/>
        </p:nvSpPr>
        <p:spPr>
          <a:xfrm>
            <a:off x="3935373" y="5317927"/>
            <a:ext cx="2347079" cy="293251"/>
          </a:xfrm>
          <a:prstGeom prst="rect">
            <a:avLst/>
          </a:prstGeom>
          <a:noFill/>
          <a:ln/>
        </p:spPr>
        <p:txBody>
          <a:bodyPr wrap="none" rtlCol="0" anchor="t"/>
          <a:lstStyle/>
          <a:p>
            <a:pPr marL="0" indent="0" algn="r">
              <a:lnSpc>
                <a:spcPts val="2310"/>
              </a:lnSpc>
              <a:buNone/>
            </a:pPr>
            <a:r>
              <a:rPr lang="en-US" sz="1848" dirty="0">
                <a:solidFill>
                  <a:srgbClr val="E2E6E9"/>
                </a:solidFill>
                <a:latin typeface="adonis-web" pitchFamily="34" charset="0"/>
                <a:ea typeface="adonis-web" pitchFamily="34" charset="-122"/>
                <a:cs typeface="adonis-web" pitchFamily="34" charset="-120"/>
              </a:rPr>
              <a:t>Delays and Backlogs</a:t>
            </a:r>
            <a:endParaRPr lang="en-US" sz="1848" dirty="0"/>
          </a:p>
        </p:txBody>
      </p:sp>
      <p:sp>
        <p:nvSpPr>
          <p:cNvPr id="20" name="Text 17"/>
          <p:cNvSpPr/>
          <p:nvPr/>
        </p:nvSpPr>
        <p:spPr>
          <a:xfrm>
            <a:off x="3261003" y="5723811"/>
            <a:ext cx="3021449" cy="1802368"/>
          </a:xfrm>
          <a:prstGeom prst="rect">
            <a:avLst/>
          </a:prstGeom>
          <a:noFill/>
          <a:ln/>
        </p:spPr>
        <p:txBody>
          <a:bodyPr wrap="square" rtlCol="0" anchor="t"/>
          <a:lstStyle/>
          <a:p>
            <a:pPr marL="0" indent="0" algn="r">
              <a:lnSpc>
                <a:spcPts val="2366"/>
              </a:lnSpc>
              <a:buNone/>
            </a:pPr>
            <a:r>
              <a:rPr lang="en-US" sz="1479" dirty="0">
                <a:solidFill>
                  <a:srgbClr val="E2E6E9"/>
                </a:solidFill>
                <a:latin typeface="adonis-web" pitchFamily="34" charset="0"/>
                <a:ea typeface="adonis-web" pitchFamily="34" charset="-122"/>
                <a:cs typeface="adonis-web" pitchFamily="34" charset="-120"/>
              </a:rPr>
              <a:t>Lengthy delays in case adjudication and a growing backlog of pending cases have become the norm in many district courts, negatively affecting in an exponential manner the timely delivery of justice.</a:t>
            </a:r>
            <a:endParaRPr lang="en-US" sz="1479"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322820" y="0"/>
            <a:ext cx="7315200" cy="8229600"/>
          </a:xfrm>
          <a:prstGeom prst="rect">
            <a:avLst/>
          </a:prstGeom>
        </p:spPr>
      </p:pic>
      <p:pic>
        <p:nvPicPr>
          <p:cNvPr id="5" name="Image 2" descr="preencoded.png"/>
          <p:cNvPicPr>
            <a:picLocks noChangeAspect="1"/>
          </p:cNvPicPr>
          <p:nvPr/>
        </p:nvPicPr>
        <p:blipFill>
          <a:blip r:embed="rId5"/>
          <a:stretch>
            <a:fillRect/>
          </a:stretch>
        </p:blipFill>
        <p:spPr>
          <a:xfrm>
            <a:off x="7600474" y="2213610"/>
            <a:ext cx="6759773" cy="3802380"/>
          </a:xfrm>
          <a:prstGeom prst="rect">
            <a:avLst/>
          </a:prstGeom>
        </p:spPr>
      </p:pic>
      <p:sp>
        <p:nvSpPr>
          <p:cNvPr id="6" name="Text 1"/>
          <p:cNvSpPr/>
          <p:nvPr/>
        </p:nvSpPr>
        <p:spPr>
          <a:xfrm>
            <a:off x="833199" y="2677478"/>
            <a:ext cx="5648801" cy="2874645"/>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Some Interesting Insights from the Data</a:t>
            </a:r>
            <a:endParaRPr lang="en-US" sz="603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858572" y="717352"/>
            <a:ext cx="8913019"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Overview of the Indian Judicial System</a:t>
            </a:r>
            <a:endParaRPr lang="en-US" sz="4374" dirty="0"/>
          </a:p>
        </p:txBody>
      </p:sp>
      <p:sp>
        <p:nvSpPr>
          <p:cNvPr id="5" name="Shape 2"/>
          <p:cNvSpPr/>
          <p:nvPr/>
        </p:nvSpPr>
        <p:spPr>
          <a:xfrm>
            <a:off x="2517696" y="1856065"/>
            <a:ext cx="4686419" cy="2717006"/>
          </a:xfrm>
          <a:prstGeom prst="roundRect">
            <a:avLst>
              <a:gd name="adj" fmla="val 3680"/>
            </a:avLst>
          </a:prstGeom>
          <a:solidFill>
            <a:srgbClr val="003180"/>
          </a:solidFill>
          <a:ln w="7620">
            <a:solidFill>
              <a:srgbClr val="194A99"/>
            </a:solidFill>
            <a:prstDash val="solid"/>
          </a:ln>
        </p:spPr>
        <p:txBody>
          <a:bodyPr/>
          <a:lstStyle/>
          <a:p>
            <a:endParaRPr lang="en-IN"/>
          </a:p>
        </p:txBody>
      </p:sp>
      <p:sp>
        <p:nvSpPr>
          <p:cNvPr id="6" name="Text 3"/>
          <p:cNvSpPr/>
          <p:nvPr/>
        </p:nvSpPr>
        <p:spPr>
          <a:xfrm>
            <a:off x="2747486" y="2085856"/>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Multi-Tiered Structure</a:t>
            </a:r>
            <a:endParaRPr lang="en-US" sz="2187" dirty="0"/>
          </a:p>
        </p:txBody>
      </p:sp>
      <p:sp>
        <p:nvSpPr>
          <p:cNvPr id="7" name="Text 4"/>
          <p:cNvSpPr/>
          <p:nvPr/>
        </p:nvSpPr>
        <p:spPr>
          <a:xfrm>
            <a:off x="2747486" y="2566273"/>
            <a:ext cx="4226838"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Indian judicial system follows a multi-tiered structure, with the Supreme Court at the apex, followed by High Courts at the state level, and a network of District and Taluk Courts at the local level.</a:t>
            </a:r>
            <a:endParaRPr lang="en-US" sz="1750" dirty="0"/>
          </a:p>
        </p:txBody>
      </p:sp>
      <p:sp>
        <p:nvSpPr>
          <p:cNvPr id="8" name="Shape 5"/>
          <p:cNvSpPr/>
          <p:nvPr/>
        </p:nvSpPr>
        <p:spPr>
          <a:xfrm>
            <a:off x="7426285" y="1856065"/>
            <a:ext cx="4686419" cy="2717006"/>
          </a:xfrm>
          <a:prstGeom prst="roundRect">
            <a:avLst>
              <a:gd name="adj" fmla="val 3680"/>
            </a:avLst>
          </a:prstGeom>
          <a:solidFill>
            <a:srgbClr val="003180"/>
          </a:solidFill>
          <a:ln w="7620">
            <a:solidFill>
              <a:srgbClr val="194A99"/>
            </a:solidFill>
            <a:prstDash val="solid"/>
          </a:ln>
        </p:spPr>
        <p:txBody>
          <a:bodyPr/>
          <a:lstStyle/>
          <a:p>
            <a:endParaRPr lang="en-IN"/>
          </a:p>
        </p:txBody>
      </p:sp>
      <p:sp>
        <p:nvSpPr>
          <p:cNvPr id="9" name="Text 6"/>
          <p:cNvSpPr/>
          <p:nvPr/>
        </p:nvSpPr>
        <p:spPr>
          <a:xfrm>
            <a:off x="7656076" y="2085856"/>
            <a:ext cx="2784396"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Hierarchical Jurisdiction</a:t>
            </a:r>
            <a:endParaRPr lang="en-US" sz="2187" dirty="0"/>
          </a:p>
        </p:txBody>
      </p:sp>
      <p:sp>
        <p:nvSpPr>
          <p:cNvPr id="10" name="Text 7"/>
          <p:cNvSpPr/>
          <p:nvPr/>
        </p:nvSpPr>
        <p:spPr>
          <a:xfrm>
            <a:off x="7656076" y="2566273"/>
            <a:ext cx="4226838"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courts have a hierarchical jurisdiction, with the Supreme Court exercising appellate and advisory jurisdiction over the lower courts, ensuring a unified and consistent application of the law.</a:t>
            </a:r>
            <a:endParaRPr lang="en-US" sz="1750" dirty="0"/>
          </a:p>
        </p:txBody>
      </p:sp>
      <p:sp>
        <p:nvSpPr>
          <p:cNvPr id="11" name="Shape 8"/>
          <p:cNvSpPr/>
          <p:nvPr/>
        </p:nvSpPr>
        <p:spPr>
          <a:xfrm>
            <a:off x="2517696" y="4795242"/>
            <a:ext cx="4686419" cy="2717006"/>
          </a:xfrm>
          <a:prstGeom prst="roundRect">
            <a:avLst>
              <a:gd name="adj" fmla="val 3680"/>
            </a:avLst>
          </a:prstGeom>
          <a:solidFill>
            <a:srgbClr val="003180"/>
          </a:solidFill>
          <a:ln w="7620">
            <a:solidFill>
              <a:srgbClr val="194A99"/>
            </a:solidFill>
            <a:prstDash val="solid"/>
          </a:ln>
        </p:spPr>
        <p:txBody>
          <a:bodyPr/>
          <a:lstStyle/>
          <a:p>
            <a:endParaRPr lang="en-IN"/>
          </a:p>
        </p:txBody>
      </p:sp>
      <p:sp>
        <p:nvSpPr>
          <p:cNvPr id="12" name="Text 9"/>
          <p:cNvSpPr/>
          <p:nvPr/>
        </p:nvSpPr>
        <p:spPr>
          <a:xfrm>
            <a:off x="2747486" y="5025033"/>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Specialized Tribunals</a:t>
            </a:r>
            <a:endParaRPr lang="en-US" sz="2187" dirty="0"/>
          </a:p>
        </p:txBody>
      </p:sp>
      <p:sp>
        <p:nvSpPr>
          <p:cNvPr id="13" name="Text 10"/>
          <p:cNvSpPr/>
          <p:nvPr/>
        </p:nvSpPr>
        <p:spPr>
          <a:xfrm>
            <a:off x="2747486" y="5505450"/>
            <a:ext cx="4226838"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 addition to the traditional court system, India also has several specialized tribunals that handle specific types of cases, such as administrative, taxation, labor disputes etc.</a:t>
            </a:r>
            <a:endParaRPr lang="en-US" sz="1750" dirty="0"/>
          </a:p>
        </p:txBody>
      </p:sp>
      <p:sp>
        <p:nvSpPr>
          <p:cNvPr id="14" name="Shape 11"/>
          <p:cNvSpPr/>
          <p:nvPr/>
        </p:nvSpPr>
        <p:spPr>
          <a:xfrm>
            <a:off x="7426285" y="4795242"/>
            <a:ext cx="4686419" cy="2717006"/>
          </a:xfrm>
          <a:prstGeom prst="roundRect">
            <a:avLst>
              <a:gd name="adj" fmla="val 3680"/>
            </a:avLst>
          </a:prstGeom>
          <a:solidFill>
            <a:srgbClr val="003180"/>
          </a:solidFill>
          <a:ln w="7620">
            <a:solidFill>
              <a:srgbClr val="194A99"/>
            </a:solidFill>
            <a:prstDash val="solid"/>
          </a:ln>
        </p:spPr>
        <p:txBody>
          <a:bodyPr/>
          <a:lstStyle/>
          <a:p>
            <a:endParaRPr lang="en-IN"/>
          </a:p>
        </p:txBody>
      </p:sp>
      <p:sp>
        <p:nvSpPr>
          <p:cNvPr id="15" name="Text 12"/>
          <p:cNvSpPr/>
          <p:nvPr/>
        </p:nvSpPr>
        <p:spPr>
          <a:xfrm>
            <a:off x="7656076" y="4902372"/>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Role of Judiciary</a:t>
            </a:r>
            <a:endParaRPr lang="en-US" sz="2187" dirty="0"/>
          </a:p>
        </p:txBody>
      </p:sp>
      <p:sp>
        <p:nvSpPr>
          <p:cNvPr id="16" name="Text 13"/>
          <p:cNvSpPr/>
          <p:nvPr/>
        </p:nvSpPr>
        <p:spPr>
          <a:xfrm>
            <a:off x="7656076" y="5293581"/>
            <a:ext cx="4226838"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Indian judiciary plays a critical role in upholding the Constitution, protecting individual rights, and maintaining the rule of law, ensuring a balance of power between the executive, legislative, and judicial branches.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532352" y="649129"/>
            <a:ext cx="5565458"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Total Pending Cases by States</a:t>
            </a:r>
            <a:endParaRPr lang="en-US" sz="3499" dirty="0"/>
          </a:p>
        </p:txBody>
      </p:sp>
      <p:pic>
        <p:nvPicPr>
          <p:cNvPr id="5" name="Image 1" descr="preencoded.png"/>
          <p:cNvPicPr>
            <a:picLocks noChangeAspect="1"/>
          </p:cNvPicPr>
          <p:nvPr/>
        </p:nvPicPr>
        <p:blipFill>
          <a:blip r:embed="rId4"/>
          <a:stretch>
            <a:fillRect/>
          </a:stretch>
        </p:blipFill>
        <p:spPr>
          <a:xfrm>
            <a:off x="2517696" y="1648897"/>
            <a:ext cx="9594890" cy="593145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071342" y="825460"/>
            <a:ext cx="6487478"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Total Pending Civil Cases by States</a:t>
            </a:r>
            <a:endParaRPr lang="en-US" sz="3499" dirty="0"/>
          </a:p>
        </p:txBody>
      </p:sp>
      <p:pic>
        <p:nvPicPr>
          <p:cNvPr id="5" name="Image 1" descr="preencoded.png"/>
          <p:cNvPicPr>
            <a:picLocks noChangeAspect="1"/>
          </p:cNvPicPr>
          <p:nvPr/>
        </p:nvPicPr>
        <p:blipFill>
          <a:blip r:embed="rId4"/>
          <a:stretch>
            <a:fillRect/>
          </a:stretch>
        </p:blipFill>
        <p:spPr>
          <a:xfrm>
            <a:off x="2517696" y="1825228"/>
            <a:ext cx="9594890" cy="557891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633907" y="907494"/>
            <a:ext cx="7362349" cy="416481"/>
          </a:xfrm>
          <a:prstGeom prst="rect">
            <a:avLst/>
          </a:prstGeom>
          <a:noFill/>
          <a:ln/>
        </p:spPr>
        <p:txBody>
          <a:bodyPr wrap="none" rtlCol="0" anchor="t"/>
          <a:lstStyle/>
          <a:p>
            <a:pPr marL="0" indent="0" algn="ctr">
              <a:lnSpc>
                <a:spcPts val="3281"/>
              </a:lnSpc>
              <a:buNone/>
            </a:pPr>
            <a:r>
              <a:rPr lang="en-US" sz="2624" dirty="0">
                <a:solidFill>
                  <a:srgbClr val="F5F0F0"/>
                </a:solidFill>
                <a:latin typeface="adonis-web" pitchFamily="34" charset="0"/>
                <a:ea typeface="adonis-web" pitchFamily="34" charset="-122"/>
                <a:cs typeface="adonis-web" pitchFamily="34" charset="-120"/>
              </a:rPr>
              <a:t>Total Pending Civil Cases by Districts in Maharashtra</a:t>
            </a:r>
            <a:endParaRPr lang="en-US" sz="2624" dirty="0"/>
          </a:p>
        </p:txBody>
      </p:sp>
      <p:pic>
        <p:nvPicPr>
          <p:cNvPr id="5" name="Image 1" descr="preencoded.png"/>
          <p:cNvPicPr>
            <a:picLocks noChangeAspect="1"/>
          </p:cNvPicPr>
          <p:nvPr/>
        </p:nvPicPr>
        <p:blipFill>
          <a:blip r:embed="rId4"/>
          <a:stretch>
            <a:fillRect/>
          </a:stretch>
        </p:blipFill>
        <p:spPr>
          <a:xfrm>
            <a:off x="2517696" y="1768316"/>
            <a:ext cx="9594890" cy="55536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696176" y="807363"/>
            <a:ext cx="7237928"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Total Pending Criminal Cases by States</a:t>
            </a:r>
            <a:endParaRPr lang="en-US" sz="3499" dirty="0"/>
          </a:p>
        </p:txBody>
      </p:sp>
      <p:pic>
        <p:nvPicPr>
          <p:cNvPr id="5" name="Image 1" descr="preencoded.png"/>
          <p:cNvPicPr>
            <a:picLocks noChangeAspect="1"/>
          </p:cNvPicPr>
          <p:nvPr/>
        </p:nvPicPr>
        <p:blipFill>
          <a:blip r:embed="rId4"/>
          <a:stretch>
            <a:fillRect/>
          </a:stretch>
        </p:blipFill>
        <p:spPr>
          <a:xfrm>
            <a:off x="2517696" y="1807131"/>
            <a:ext cx="9594890" cy="561510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266361" y="793194"/>
            <a:ext cx="8097441" cy="416481"/>
          </a:xfrm>
          <a:prstGeom prst="rect">
            <a:avLst/>
          </a:prstGeom>
          <a:noFill/>
          <a:ln/>
        </p:spPr>
        <p:txBody>
          <a:bodyPr wrap="none" rtlCol="0" anchor="t"/>
          <a:lstStyle/>
          <a:p>
            <a:pPr marL="0" indent="0" algn="ctr">
              <a:lnSpc>
                <a:spcPts val="3281"/>
              </a:lnSpc>
              <a:buNone/>
            </a:pPr>
            <a:r>
              <a:rPr lang="en-US" sz="2624" dirty="0">
                <a:solidFill>
                  <a:srgbClr val="F5F0F0"/>
                </a:solidFill>
                <a:latin typeface="adonis-web" pitchFamily="34" charset="0"/>
                <a:ea typeface="adonis-web" pitchFamily="34" charset="-122"/>
                <a:cs typeface="adonis-web" pitchFamily="34" charset="-120"/>
              </a:rPr>
              <a:t>Total Pending Criminal Cases by Districts in Uttar Pradesh</a:t>
            </a:r>
            <a:endParaRPr lang="en-US" sz="2624" dirty="0"/>
          </a:p>
        </p:txBody>
      </p:sp>
      <p:pic>
        <p:nvPicPr>
          <p:cNvPr id="5" name="Image 1" descr="preencoded.png"/>
          <p:cNvPicPr>
            <a:picLocks noChangeAspect="1"/>
          </p:cNvPicPr>
          <p:nvPr/>
        </p:nvPicPr>
        <p:blipFill>
          <a:blip r:embed="rId4"/>
          <a:stretch>
            <a:fillRect/>
          </a:stretch>
        </p:blipFill>
        <p:spPr>
          <a:xfrm>
            <a:off x="2517696" y="1654016"/>
            <a:ext cx="9594890" cy="578238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657957" y="1547932"/>
            <a:ext cx="7314367" cy="416481"/>
          </a:xfrm>
          <a:prstGeom prst="rect">
            <a:avLst/>
          </a:prstGeom>
          <a:noFill/>
          <a:ln/>
        </p:spPr>
        <p:txBody>
          <a:bodyPr wrap="none" rtlCol="0" anchor="t"/>
          <a:lstStyle/>
          <a:p>
            <a:pPr marL="0" indent="0" algn="ctr">
              <a:lnSpc>
                <a:spcPts val="3281"/>
              </a:lnSpc>
              <a:buNone/>
            </a:pPr>
            <a:r>
              <a:rPr lang="en-US" sz="2624" dirty="0">
                <a:solidFill>
                  <a:srgbClr val="F5F0F0"/>
                </a:solidFill>
                <a:latin typeface="adonis-web" pitchFamily="34" charset="0"/>
                <a:ea typeface="adonis-web" pitchFamily="34" charset="-122"/>
                <a:cs typeface="adonis-web" pitchFamily="34" charset="-120"/>
              </a:rPr>
              <a:t>Total Pending Criminal Cases by Districts in Haryana</a:t>
            </a:r>
            <a:endParaRPr lang="en-US" sz="2624" dirty="0"/>
          </a:p>
        </p:txBody>
      </p:sp>
      <p:pic>
        <p:nvPicPr>
          <p:cNvPr id="5" name="Image 1" descr="preencoded.png"/>
          <p:cNvPicPr>
            <a:picLocks noChangeAspect="1"/>
          </p:cNvPicPr>
          <p:nvPr/>
        </p:nvPicPr>
        <p:blipFill>
          <a:blip r:embed="rId4"/>
          <a:stretch>
            <a:fillRect/>
          </a:stretch>
        </p:blipFill>
        <p:spPr>
          <a:xfrm>
            <a:off x="2517696" y="2408753"/>
            <a:ext cx="9594890" cy="42729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5093137" y="1106210"/>
            <a:ext cx="4443889"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The Total Outliers</a:t>
            </a:r>
            <a:endParaRPr lang="en-US" sz="3499" dirty="0"/>
          </a:p>
        </p:txBody>
      </p:sp>
      <p:pic>
        <p:nvPicPr>
          <p:cNvPr id="5" name="Image 1" descr="preencoded.png"/>
          <p:cNvPicPr>
            <a:picLocks noChangeAspect="1"/>
          </p:cNvPicPr>
          <p:nvPr/>
        </p:nvPicPr>
        <p:blipFill>
          <a:blip r:embed="rId4"/>
          <a:stretch>
            <a:fillRect/>
          </a:stretch>
        </p:blipFill>
        <p:spPr>
          <a:xfrm>
            <a:off x="2517696" y="2105978"/>
            <a:ext cx="9594890" cy="501729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5093137" y="1105019"/>
            <a:ext cx="4443889"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The Civil Outliers</a:t>
            </a:r>
            <a:endParaRPr lang="en-US" sz="3499" dirty="0"/>
          </a:p>
        </p:txBody>
      </p:sp>
      <p:pic>
        <p:nvPicPr>
          <p:cNvPr id="5" name="Image 1" descr="preencoded.png"/>
          <p:cNvPicPr>
            <a:picLocks noChangeAspect="1"/>
          </p:cNvPicPr>
          <p:nvPr/>
        </p:nvPicPr>
        <p:blipFill>
          <a:blip r:embed="rId4"/>
          <a:stretch>
            <a:fillRect/>
          </a:stretch>
        </p:blipFill>
        <p:spPr>
          <a:xfrm>
            <a:off x="2517696" y="2104787"/>
            <a:ext cx="9594890" cy="501979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5093137" y="1108472"/>
            <a:ext cx="4443889"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The Criminal Outliers</a:t>
            </a:r>
            <a:endParaRPr lang="en-US" sz="3499" dirty="0"/>
          </a:p>
        </p:txBody>
      </p:sp>
      <p:pic>
        <p:nvPicPr>
          <p:cNvPr id="5" name="Image 1" descr="preencoded.png"/>
          <p:cNvPicPr>
            <a:picLocks noChangeAspect="1"/>
          </p:cNvPicPr>
          <p:nvPr/>
        </p:nvPicPr>
        <p:blipFill>
          <a:blip r:embed="rId4"/>
          <a:stretch>
            <a:fillRect/>
          </a:stretch>
        </p:blipFill>
        <p:spPr>
          <a:xfrm>
            <a:off x="2517696" y="2108240"/>
            <a:ext cx="9594890" cy="501288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09151A">
              <a:alpha val="75000"/>
            </a:srgbClr>
          </a:solidFill>
          <a:ln/>
        </p:spPr>
        <p:txBody>
          <a:bodyPr/>
          <a:lstStyle/>
          <a:p>
            <a:endParaRPr lang="en-IN"/>
          </a:p>
        </p:txBody>
      </p:sp>
      <p:sp>
        <p:nvSpPr>
          <p:cNvPr id="4" name="Text 1"/>
          <p:cNvSpPr/>
          <p:nvPr/>
        </p:nvSpPr>
        <p:spPr>
          <a:xfrm>
            <a:off x="2552938" y="606504"/>
            <a:ext cx="9524405" cy="1378268"/>
          </a:xfrm>
          <a:prstGeom prst="rect">
            <a:avLst/>
          </a:prstGeom>
          <a:noFill/>
          <a:ln/>
        </p:spPr>
        <p:txBody>
          <a:bodyPr wrap="square" rtlCol="0" anchor="t"/>
          <a:lstStyle/>
          <a:p>
            <a:pPr marL="0" indent="0">
              <a:lnSpc>
                <a:spcPts val="5427"/>
              </a:lnSpc>
              <a:buNone/>
            </a:pPr>
            <a:r>
              <a:rPr lang="en-US" sz="4342" dirty="0">
                <a:solidFill>
                  <a:srgbClr val="F5F0F0"/>
                </a:solidFill>
                <a:latin typeface="adonis-web" pitchFamily="34" charset="0"/>
                <a:ea typeface="adonis-web" pitchFamily="34" charset="-122"/>
                <a:cs typeface="adonis-web" pitchFamily="34" charset="-120"/>
              </a:rPr>
              <a:t>Impact of Pending Cases on the Delivery of Justice</a:t>
            </a:r>
            <a:endParaRPr lang="en-US" sz="4342" dirty="0"/>
          </a:p>
        </p:txBody>
      </p:sp>
      <p:sp>
        <p:nvSpPr>
          <p:cNvPr id="5" name="Shape 2"/>
          <p:cNvSpPr/>
          <p:nvPr/>
        </p:nvSpPr>
        <p:spPr>
          <a:xfrm>
            <a:off x="2552938" y="2598182"/>
            <a:ext cx="496253" cy="496253"/>
          </a:xfrm>
          <a:prstGeom prst="roundRect">
            <a:avLst>
              <a:gd name="adj" fmla="val 20001"/>
            </a:avLst>
          </a:prstGeom>
          <a:solidFill>
            <a:srgbClr val="003180"/>
          </a:solidFill>
          <a:ln w="7620">
            <a:solidFill>
              <a:srgbClr val="194A99"/>
            </a:solidFill>
            <a:prstDash val="solid"/>
          </a:ln>
        </p:spPr>
        <p:txBody>
          <a:bodyPr/>
          <a:lstStyle/>
          <a:p>
            <a:endParaRPr lang="en-IN"/>
          </a:p>
        </p:txBody>
      </p:sp>
      <p:sp>
        <p:nvSpPr>
          <p:cNvPr id="6" name="Text 3"/>
          <p:cNvSpPr/>
          <p:nvPr/>
        </p:nvSpPr>
        <p:spPr>
          <a:xfrm>
            <a:off x="2710696" y="2639497"/>
            <a:ext cx="180618" cy="413504"/>
          </a:xfrm>
          <a:prstGeom prst="rect">
            <a:avLst/>
          </a:prstGeom>
          <a:noFill/>
          <a:ln/>
        </p:spPr>
        <p:txBody>
          <a:bodyPr wrap="none" rtlCol="0" anchor="t"/>
          <a:lstStyle/>
          <a:p>
            <a:pPr marL="0" indent="0" algn="ctr">
              <a:lnSpc>
                <a:spcPts val="3256"/>
              </a:lnSpc>
              <a:buNone/>
            </a:pPr>
            <a:r>
              <a:rPr lang="en-US" sz="2605" dirty="0">
                <a:solidFill>
                  <a:srgbClr val="E2E6E9"/>
                </a:solidFill>
                <a:latin typeface="adonis-web" pitchFamily="34" charset="0"/>
                <a:ea typeface="adonis-web" pitchFamily="34" charset="-122"/>
                <a:cs typeface="adonis-web" pitchFamily="34" charset="-120"/>
              </a:rPr>
              <a:t>1</a:t>
            </a:r>
            <a:endParaRPr lang="en-US" sz="2605" dirty="0"/>
          </a:p>
        </p:txBody>
      </p:sp>
      <p:sp>
        <p:nvSpPr>
          <p:cNvPr id="7" name="Text 4"/>
          <p:cNvSpPr/>
          <p:nvPr/>
        </p:nvSpPr>
        <p:spPr>
          <a:xfrm>
            <a:off x="3269694" y="2674025"/>
            <a:ext cx="3598188" cy="344686"/>
          </a:xfrm>
          <a:prstGeom prst="rect">
            <a:avLst/>
          </a:prstGeom>
          <a:noFill/>
          <a:ln/>
        </p:spPr>
        <p:txBody>
          <a:bodyPr wrap="none" rtlCol="0" anchor="t"/>
          <a:lstStyle/>
          <a:p>
            <a:pPr marL="0" indent="0">
              <a:lnSpc>
                <a:spcPts val="2714"/>
              </a:lnSpc>
              <a:buNone/>
            </a:pPr>
            <a:r>
              <a:rPr lang="en-US" sz="2171" dirty="0">
                <a:solidFill>
                  <a:srgbClr val="E2E6E9"/>
                </a:solidFill>
                <a:latin typeface="adonis-web" pitchFamily="34" charset="0"/>
                <a:ea typeface="adonis-web" pitchFamily="34" charset="-122"/>
                <a:cs typeface="adonis-web" pitchFamily="34" charset="-120"/>
              </a:rPr>
              <a:t>Delays in Trials and Sentencing</a:t>
            </a:r>
            <a:endParaRPr lang="en-US" sz="2171" dirty="0"/>
          </a:p>
        </p:txBody>
      </p:sp>
      <p:sp>
        <p:nvSpPr>
          <p:cNvPr id="8" name="Text 5"/>
          <p:cNvSpPr/>
          <p:nvPr/>
        </p:nvSpPr>
        <p:spPr>
          <a:xfrm>
            <a:off x="3269694" y="3150989"/>
            <a:ext cx="3935254" cy="1764506"/>
          </a:xfrm>
          <a:prstGeom prst="rect">
            <a:avLst/>
          </a:prstGeom>
          <a:noFill/>
          <a:ln/>
        </p:spPr>
        <p:txBody>
          <a:bodyPr wrap="square" rtlCol="0" anchor="t"/>
          <a:lstStyle/>
          <a:p>
            <a:pPr marL="0" indent="0">
              <a:lnSpc>
                <a:spcPts val="2779"/>
              </a:lnSpc>
              <a:buNone/>
            </a:pPr>
            <a:r>
              <a:rPr lang="en-US" sz="1737" dirty="0">
                <a:solidFill>
                  <a:srgbClr val="E2E6E9"/>
                </a:solidFill>
                <a:latin typeface="adonis-web" pitchFamily="34" charset="0"/>
                <a:ea typeface="adonis-web" pitchFamily="34" charset="-122"/>
                <a:cs typeface="adonis-web" pitchFamily="34" charset="-120"/>
              </a:rPr>
              <a:t>The growing backlog of pending cases leads to lengthy delays in court proceedings, with trials and sentencing being significantly delayed, denying timely justice to litigants.</a:t>
            </a:r>
            <a:endParaRPr lang="en-US" sz="1737" dirty="0"/>
          </a:p>
        </p:txBody>
      </p:sp>
      <p:sp>
        <p:nvSpPr>
          <p:cNvPr id="9" name="Shape 6"/>
          <p:cNvSpPr/>
          <p:nvPr/>
        </p:nvSpPr>
        <p:spPr>
          <a:xfrm>
            <a:off x="7425452" y="2598182"/>
            <a:ext cx="496253" cy="496253"/>
          </a:xfrm>
          <a:prstGeom prst="roundRect">
            <a:avLst>
              <a:gd name="adj" fmla="val 20001"/>
            </a:avLst>
          </a:prstGeom>
          <a:solidFill>
            <a:srgbClr val="003180"/>
          </a:solidFill>
          <a:ln w="7620">
            <a:solidFill>
              <a:srgbClr val="194A99"/>
            </a:solidFill>
            <a:prstDash val="solid"/>
          </a:ln>
        </p:spPr>
        <p:txBody>
          <a:bodyPr/>
          <a:lstStyle/>
          <a:p>
            <a:endParaRPr lang="en-IN"/>
          </a:p>
        </p:txBody>
      </p:sp>
      <p:sp>
        <p:nvSpPr>
          <p:cNvPr id="10" name="Text 7"/>
          <p:cNvSpPr/>
          <p:nvPr/>
        </p:nvSpPr>
        <p:spPr>
          <a:xfrm>
            <a:off x="7583210" y="2639497"/>
            <a:ext cx="180618" cy="413504"/>
          </a:xfrm>
          <a:prstGeom prst="rect">
            <a:avLst/>
          </a:prstGeom>
          <a:noFill/>
          <a:ln/>
        </p:spPr>
        <p:txBody>
          <a:bodyPr wrap="none" rtlCol="0" anchor="t"/>
          <a:lstStyle/>
          <a:p>
            <a:pPr marL="0" indent="0" algn="ctr">
              <a:lnSpc>
                <a:spcPts val="3256"/>
              </a:lnSpc>
              <a:buNone/>
            </a:pPr>
            <a:r>
              <a:rPr lang="en-US" sz="2605" dirty="0">
                <a:solidFill>
                  <a:srgbClr val="E2E6E9"/>
                </a:solidFill>
                <a:latin typeface="adonis-web" pitchFamily="34" charset="0"/>
                <a:ea typeface="adonis-web" pitchFamily="34" charset="-122"/>
                <a:cs typeface="adonis-web" pitchFamily="34" charset="-120"/>
              </a:rPr>
              <a:t>2</a:t>
            </a:r>
            <a:endParaRPr lang="en-US" sz="2605" dirty="0"/>
          </a:p>
        </p:txBody>
      </p:sp>
      <p:sp>
        <p:nvSpPr>
          <p:cNvPr id="11" name="Text 8"/>
          <p:cNvSpPr/>
          <p:nvPr/>
        </p:nvSpPr>
        <p:spPr>
          <a:xfrm>
            <a:off x="8142208" y="2674025"/>
            <a:ext cx="2837617" cy="344686"/>
          </a:xfrm>
          <a:prstGeom prst="rect">
            <a:avLst/>
          </a:prstGeom>
          <a:noFill/>
          <a:ln/>
        </p:spPr>
        <p:txBody>
          <a:bodyPr wrap="none" rtlCol="0" anchor="t"/>
          <a:lstStyle/>
          <a:p>
            <a:pPr marL="0" indent="0">
              <a:lnSpc>
                <a:spcPts val="2714"/>
              </a:lnSpc>
              <a:buNone/>
            </a:pPr>
            <a:r>
              <a:rPr lang="en-US" sz="2171" dirty="0">
                <a:solidFill>
                  <a:srgbClr val="E2E6E9"/>
                </a:solidFill>
                <a:latin typeface="adonis-web" pitchFamily="34" charset="0"/>
                <a:ea typeface="adonis-web" pitchFamily="34" charset="-122"/>
                <a:cs typeface="adonis-web" pitchFamily="34" charset="-120"/>
              </a:rPr>
              <a:t>Overcrowding in Prisons</a:t>
            </a:r>
            <a:endParaRPr lang="en-US" sz="2171" dirty="0"/>
          </a:p>
        </p:txBody>
      </p:sp>
      <p:sp>
        <p:nvSpPr>
          <p:cNvPr id="12" name="Text 9"/>
          <p:cNvSpPr/>
          <p:nvPr/>
        </p:nvSpPr>
        <p:spPr>
          <a:xfrm>
            <a:off x="8142208" y="3150989"/>
            <a:ext cx="3935254" cy="1764506"/>
          </a:xfrm>
          <a:prstGeom prst="rect">
            <a:avLst/>
          </a:prstGeom>
          <a:noFill/>
          <a:ln/>
        </p:spPr>
        <p:txBody>
          <a:bodyPr wrap="square" rtlCol="0" anchor="t"/>
          <a:lstStyle/>
          <a:p>
            <a:pPr marL="0" indent="0">
              <a:lnSpc>
                <a:spcPts val="2779"/>
              </a:lnSpc>
              <a:buNone/>
            </a:pPr>
            <a:r>
              <a:rPr lang="en-US" sz="1737" dirty="0">
                <a:solidFill>
                  <a:srgbClr val="E2E6E9"/>
                </a:solidFill>
                <a:latin typeface="adonis-web" pitchFamily="34" charset="0"/>
                <a:ea typeface="adonis-web" pitchFamily="34" charset="-122"/>
                <a:cs typeface="adonis-web" pitchFamily="34" charset="-120"/>
              </a:rPr>
              <a:t>The slow pace of the judicial process results in an increased number of undertrials in prisons, leading to overcrowding and poor living conditions for inmates.</a:t>
            </a:r>
            <a:endParaRPr lang="en-US" sz="1737" dirty="0"/>
          </a:p>
        </p:txBody>
      </p:sp>
      <p:sp>
        <p:nvSpPr>
          <p:cNvPr id="13" name="Shape 10"/>
          <p:cNvSpPr/>
          <p:nvPr/>
        </p:nvSpPr>
        <p:spPr>
          <a:xfrm>
            <a:off x="2552938" y="5308283"/>
            <a:ext cx="496253" cy="496253"/>
          </a:xfrm>
          <a:prstGeom prst="roundRect">
            <a:avLst>
              <a:gd name="adj" fmla="val 20001"/>
            </a:avLst>
          </a:prstGeom>
          <a:solidFill>
            <a:srgbClr val="003180"/>
          </a:solidFill>
          <a:ln w="7620">
            <a:solidFill>
              <a:srgbClr val="194A99"/>
            </a:solidFill>
            <a:prstDash val="solid"/>
          </a:ln>
        </p:spPr>
        <p:txBody>
          <a:bodyPr/>
          <a:lstStyle/>
          <a:p>
            <a:endParaRPr lang="en-IN"/>
          </a:p>
        </p:txBody>
      </p:sp>
      <p:sp>
        <p:nvSpPr>
          <p:cNvPr id="14" name="Text 11"/>
          <p:cNvSpPr/>
          <p:nvPr/>
        </p:nvSpPr>
        <p:spPr>
          <a:xfrm>
            <a:off x="2710696" y="5349597"/>
            <a:ext cx="180618" cy="413504"/>
          </a:xfrm>
          <a:prstGeom prst="rect">
            <a:avLst/>
          </a:prstGeom>
          <a:noFill/>
          <a:ln/>
        </p:spPr>
        <p:txBody>
          <a:bodyPr wrap="none" rtlCol="0" anchor="t"/>
          <a:lstStyle/>
          <a:p>
            <a:pPr marL="0" indent="0" algn="ctr">
              <a:lnSpc>
                <a:spcPts val="3256"/>
              </a:lnSpc>
              <a:buNone/>
            </a:pPr>
            <a:r>
              <a:rPr lang="en-US" sz="2605" dirty="0">
                <a:solidFill>
                  <a:srgbClr val="E2E6E9"/>
                </a:solidFill>
                <a:latin typeface="adonis-web" pitchFamily="34" charset="0"/>
                <a:ea typeface="adonis-web" pitchFamily="34" charset="-122"/>
                <a:cs typeface="adonis-web" pitchFamily="34" charset="-120"/>
              </a:rPr>
              <a:t>3</a:t>
            </a:r>
            <a:endParaRPr lang="en-US" sz="2605" dirty="0"/>
          </a:p>
        </p:txBody>
      </p:sp>
      <p:sp>
        <p:nvSpPr>
          <p:cNvPr id="15" name="Text 12"/>
          <p:cNvSpPr/>
          <p:nvPr/>
        </p:nvSpPr>
        <p:spPr>
          <a:xfrm>
            <a:off x="3269694" y="5384125"/>
            <a:ext cx="3333512" cy="344686"/>
          </a:xfrm>
          <a:prstGeom prst="rect">
            <a:avLst/>
          </a:prstGeom>
          <a:noFill/>
          <a:ln/>
        </p:spPr>
        <p:txBody>
          <a:bodyPr wrap="none" rtlCol="0" anchor="t"/>
          <a:lstStyle/>
          <a:p>
            <a:pPr marL="0" indent="0">
              <a:lnSpc>
                <a:spcPts val="2714"/>
              </a:lnSpc>
              <a:buNone/>
            </a:pPr>
            <a:r>
              <a:rPr lang="en-US" sz="2171" dirty="0">
                <a:solidFill>
                  <a:srgbClr val="E2E6E9"/>
                </a:solidFill>
                <a:latin typeface="adonis-web" pitchFamily="34" charset="0"/>
                <a:ea typeface="adonis-web" pitchFamily="34" charset="-122"/>
                <a:cs typeface="adonis-web" pitchFamily="34" charset="-120"/>
              </a:rPr>
              <a:t>Erosion of Public Confidence</a:t>
            </a:r>
            <a:endParaRPr lang="en-US" sz="2171" dirty="0"/>
          </a:p>
        </p:txBody>
      </p:sp>
      <p:sp>
        <p:nvSpPr>
          <p:cNvPr id="16" name="Text 13"/>
          <p:cNvSpPr/>
          <p:nvPr/>
        </p:nvSpPr>
        <p:spPr>
          <a:xfrm>
            <a:off x="3269694" y="5861090"/>
            <a:ext cx="3935254" cy="1411605"/>
          </a:xfrm>
          <a:prstGeom prst="rect">
            <a:avLst/>
          </a:prstGeom>
          <a:noFill/>
          <a:ln/>
        </p:spPr>
        <p:txBody>
          <a:bodyPr wrap="square" rtlCol="0" anchor="t"/>
          <a:lstStyle/>
          <a:p>
            <a:pPr marL="0" indent="0">
              <a:lnSpc>
                <a:spcPts val="2779"/>
              </a:lnSpc>
              <a:buNone/>
            </a:pPr>
            <a:r>
              <a:rPr lang="en-US" sz="1737" dirty="0">
                <a:solidFill>
                  <a:srgbClr val="E2E6E9"/>
                </a:solidFill>
                <a:latin typeface="adonis-web" pitchFamily="34" charset="0"/>
                <a:ea typeface="adonis-web" pitchFamily="34" charset="-122"/>
                <a:cs typeface="adonis-web" pitchFamily="34" charset="-120"/>
              </a:rPr>
              <a:t>The lack of timely justice and the growing backlog of cases erodes public confidence in the judicial system, undermining its credibility and legitimacy.</a:t>
            </a:r>
            <a:endParaRPr lang="en-US" sz="1737" dirty="0"/>
          </a:p>
        </p:txBody>
      </p:sp>
      <p:sp>
        <p:nvSpPr>
          <p:cNvPr id="17" name="Shape 14"/>
          <p:cNvSpPr/>
          <p:nvPr/>
        </p:nvSpPr>
        <p:spPr>
          <a:xfrm>
            <a:off x="7425452" y="5308283"/>
            <a:ext cx="496253" cy="496253"/>
          </a:xfrm>
          <a:prstGeom prst="roundRect">
            <a:avLst>
              <a:gd name="adj" fmla="val 20001"/>
            </a:avLst>
          </a:prstGeom>
          <a:solidFill>
            <a:srgbClr val="003180"/>
          </a:solidFill>
          <a:ln w="7620">
            <a:solidFill>
              <a:srgbClr val="194A99"/>
            </a:solidFill>
            <a:prstDash val="solid"/>
          </a:ln>
        </p:spPr>
        <p:txBody>
          <a:bodyPr/>
          <a:lstStyle/>
          <a:p>
            <a:endParaRPr lang="en-IN"/>
          </a:p>
        </p:txBody>
      </p:sp>
      <p:sp>
        <p:nvSpPr>
          <p:cNvPr id="18" name="Text 15"/>
          <p:cNvSpPr/>
          <p:nvPr/>
        </p:nvSpPr>
        <p:spPr>
          <a:xfrm>
            <a:off x="7583210" y="5349597"/>
            <a:ext cx="180618" cy="413504"/>
          </a:xfrm>
          <a:prstGeom prst="rect">
            <a:avLst/>
          </a:prstGeom>
          <a:noFill/>
          <a:ln/>
        </p:spPr>
        <p:txBody>
          <a:bodyPr wrap="none" rtlCol="0" anchor="t"/>
          <a:lstStyle/>
          <a:p>
            <a:pPr marL="0" indent="0" algn="ctr">
              <a:lnSpc>
                <a:spcPts val="3256"/>
              </a:lnSpc>
              <a:buNone/>
            </a:pPr>
            <a:r>
              <a:rPr lang="en-US" sz="2605" dirty="0">
                <a:solidFill>
                  <a:srgbClr val="E2E6E9"/>
                </a:solidFill>
                <a:latin typeface="adonis-web" pitchFamily="34" charset="0"/>
                <a:ea typeface="adonis-web" pitchFamily="34" charset="-122"/>
                <a:cs typeface="adonis-web" pitchFamily="34" charset="-120"/>
              </a:rPr>
              <a:t>4</a:t>
            </a:r>
            <a:endParaRPr lang="en-US" sz="2605" dirty="0"/>
          </a:p>
        </p:txBody>
      </p:sp>
      <p:sp>
        <p:nvSpPr>
          <p:cNvPr id="19" name="Text 16"/>
          <p:cNvSpPr/>
          <p:nvPr/>
        </p:nvSpPr>
        <p:spPr>
          <a:xfrm>
            <a:off x="8142208" y="5384125"/>
            <a:ext cx="3901559" cy="344686"/>
          </a:xfrm>
          <a:prstGeom prst="rect">
            <a:avLst/>
          </a:prstGeom>
          <a:noFill/>
          <a:ln/>
        </p:spPr>
        <p:txBody>
          <a:bodyPr wrap="none" rtlCol="0" anchor="t"/>
          <a:lstStyle/>
          <a:p>
            <a:pPr marL="0" indent="0">
              <a:lnSpc>
                <a:spcPts val="2714"/>
              </a:lnSpc>
              <a:buNone/>
            </a:pPr>
            <a:r>
              <a:rPr lang="en-US" sz="2171" dirty="0">
                <a:solidFill>
                  <a:srgbClr val="E2E6E9"/>
                </a:solidFill>
                <a:latin typeface="adonis-web" pitchFamily="34" charset="0"/>
                <a:ea typeface="adonis-web" pitchFamily="34" charset="-122"/>
                <a:cs typeface="adonis-web" pitchFamily="34" charset="-120"/>
              </a:rPr>
              <a:t>Impediments to Economic Growth</a:t>
            </a:r>
            <a:endParaRPr lang="en-US" sz="2171" dirty="0"/>
          </a:p>
        </p:txBody>
      </p:sp>
      <p:sp>
        <p:nvSpPr>
          <p:cNvPr id="20" name="Text 17"/>
          <p:cNvSpPr/>
          <p:nvPr/>
        </p:nvSpPr>
        <p:spPr>
          <a:xfrm>
            <a:off x="8142208" y="5861090"/>
            <a:ext cx="3935254" cy="1764506"/>
          </a:xfrm>
          <a:prstGeom prst="rect">
            <a:avLst/>
          </a:prstGeom>
          <a:noFill/>
          <a:ln/>
        </p:spPr>
        <p:txBody>
          <a:bodyPr wrap="square" rtlCol="0" anchor="t"/>
          <a:lstStyle/>
          <a:p>
            <a:pPr marL="0" indent="0">
              <a:lnSpc>
                <a:spcPts val="2779"/>
              </a:lnSpc>
              <a:buNone/>
            </a:pPr>
            <a:r>
              <a:rPr lang="en-US" sz="1737" dirty="0">
                <a:solidFill>
                  <a:srgbClr val="E2E6E9"/>
                </a:solidFill>
                <a:latin typeface="adonis-web" pitchFamily="34" charset="0"/>
                <a:ea typeface="adonis-web" pitchFamily="34" charset="-122"/>
                <a:cs typeface="adonis-web" pitchFamily="34" charset="-120"/>
              </a:rPr>
              <a:t>The inefficiency of the courts and the delays in dispute resolution can have adverse impacts on economic development and investment, hampering overall economic growth.</a:t>
            </a:r>
            <a:endParaRPr lang="en-US" sz="173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9151A">
              <a:alpha val="75000"/>
            </a:srgbClr>
          </a:solidFill>
          <a:ln/>
        </p:spPr>
        <p:txBody>
          <a:bodyPr/>
          <a:lstStyle/>
          <a:p>
            <a:endParaRPr lang="en-IN"/>
          </a:p>
        </p:txBody>
      </p:sp>
      <p:sp>
        <p:nvSpPr>
          <p:cNvPr id="4" name="Text 1"/>
          <p:cNvSpPr/>
          <p:nvPr/>
        </p:nvSpPr>
        <p:spPr>
          <a:xfrm>
            <a:off x="4487108" y="604242"/>
            <a:ext cx="5656064" cy="686633"/>
          </a:xfrm>
          <a:prstGeom prst="rect">
            <a:avLst/>
          </a:prstGeom>
          <a:noFill/>
          <a:ln/>
        </p:spPr>
        <p:txBody>
          <a:bodyPr wrap="none" rtlCol="0" anchor="t"/>
          <a:lstStyle/>
          <a:p>
            <a:pPr marL="0" indent="0" algn="ctr">
              <a:lnSpc>
                <a:spcPts val="5407"/>
              </a:lnSpc>
              <a:buNone/>
            </a:pPr>
            <a:r>
              <a:rPr lang="en-US" sz="4326" dirty="0">
                <a:solidFill>
                  <a:srgbClr val="F5F0F0"/>
                </a:solidFill>
                <a:latin typeface="adonis-web" pitchFamily="34" charset="0"/>
                <a:ea typeface="adonis-web" pitchFamily="34" charset="-122"/>
                <a:cs typeface="adonis-web" pitchFamily="34" charset="-120"/>
              </a:rPr>
              <a:t>Objectives of the Project</a:t>
            </a:r>
            <a:endParaRPr lang="en-US" sz="4326" dirty="0"/>
          </a:p>
        </p:txBody>
      </p:sp>
      <p:pic>
        <p:nvPicPr>
          <p:cNvPr id="5" name="Image 1" descr="preencoded.png"/>
          <p:cNvPicPr>
            <a:picLocks noChangeAspect="1"/>
          </p:cNvPicPr>
          <p:nvPr/>
        </p:nvPicPr>
        <p:blipFill>
          <a:blip r:embed="rId4"/>
          <a:stretch>
            <a:fillRect/>
          </a:stretch>
        </p:blipFill>
        <p:spPr>
          <a:xfrm>
            <a:off x="5617131" y="1730335"/>
            <a:ext cx="3396139" cy="3396139"/>
          </a:xfrm>
          <a:prstGeom prst="rect">
            <a:avLst/>
          </a:prstGeom>
        </p:spPr>
      </p:pic>
      <p:sp>
        <p:nvSpPr>
          <p:cNvPr id="6" name="Text 2"/>
          <p:cNvSpPr/>
          <p:nvPr/>
        </p:nvSpPr>
        <p:spPr>
          <a:xfrm>
            <a:off x="2570440" y="5373648"/>
            <a:ext cx="9489519" cy="351592"/>
          </a:xfrm>
          <a:prstGeom prst="rect">
            <a:avLst/>
          </a:prstGeom>
          <a:noFill/>
          <a:ln/>
        </p:spPr>
        <p:txBody>
          <a:bodyPr wrap="none" rtlCol="0" anchor="t"/>
          <a:lstStyle/>
          <a:p>
            <a:pPr marL="0" indent="0" algn="l">
              <a:lnSpc>
                <a:spcPts val="2769"/>
              </a:lnSpc>
              <a:buNone/>
            </a:pPr>
            <a:r>
              <a:rPr lang="en-US" sz="2400" dirty="0">
                <a:solidFill>
                  <a:srgbClr val="E2E6E9"/>
                </a:solidFill>
                <a:latin typeface="adonis-web" pitchFamily="34" charset="0"/>
                <a:ea typeface="adonis-web" pitchFamily="34" charset="-122"/>
                <a:cs typeface="adonis-web" pitchFamily="34" charset="-120"/>
              </a:rPr>
              <a:t>Judiciary is the backbone of any democratic machinery.</a:t>
            </a:r>
            <a:endParaRPr lang="en-US" sz="2400" dirty="0"/>
          </a:p>
        </p:txBody>
      </p:sp>
      <p:sp>
        <p:nvSpPr>
          <p:cNvPr id="7" name="Text 3"/>
          <p:cNvSpPr/>
          <p:nvPr/>
        </p:nvSpPr>
        <p:spPr>
          <a:xfrm>
            <a:off x="2570440" y="5972413"/>
            <a:ext cx="9489519" cy="703183"/>
          </a:xfrm>
          <a:prstGeom prst="rect">
            <a:avLst/>
          </a:prstGeom>
          <a:noFill/>
          <a:ln/>
        </p:spPr>
        <p:txBody>
          <a:bodyPr wrap="square" rtlCol="0" anchor="t"/>
          <a:lstStyle/>
          <a:p>
            <a:pPr marL="0" indent="0" algn="l">
              <a:lnSpc>
                <a:spcPts val="2769"/>
              </a:lnSpc>
              <a:buNone/>
            </a:pPr>
            <a:r>
              <a:rPr lang="en-US" sz="2400" dirty="0">
                <a:solidFill>
                  <a:srgbClr val="E2E6E9"/>
                </a:solidFill>
                <a:latin typeface="adonis-web" pitchFamily="34" charset="0"/>
                <a:ea typeface="adonis-web" pitchFamily="34" charset="-122"/>
                <a:cs typeface="adonis-web" pitchFamily="34" charset="-120"/>
              </a:rPr>
              <a:t>This analysis delves into the pressing issue of the </a:t>
            </a:r>
            <a:r>
              <a:rPr lang="en-US" sz="2400" b="1" dirty="0">
                <a:solidFill>
                  <a:srgbClr val="E2E6E9"/>
                </a:solidFill>
                <a:latin typeface="adonis-web" pitchFamily="34" charset="0"/>
                <a:ea typeface="adonis-web" pitchFamily="34" charset="-122"/>
                <a:cs typeface="adonis-web" pitchFamily="34" charset="-120"/>
              </a:rPr>
              <a:t>growing backlog of pending cases in the district and taluk courts</a:t>
            </a:r>
            <a:r>
              <a:rPr lang="en-US" sz="2400" dirty="0">
                <a:solidFill>
                  <a:srgbClr val="E2E6E9"/>
                </a:solidFill>
                <a:latin typeface="adonis-web" pitchFamily="34" charset="0"/>
                <a:ea typeface="adonis-web" pitchFamily="34" charset="-122"/>
                <a:cs typeface="adonis-web" pitchFamily="34" charset="-120"/>
              </a:rPr>
              <a:t> across India.</a:t>
            </a:r>
            <a:endParaRPr lang="en-US" sz="2400" dirty="0"/>
          </a:p>
        </p:txBody>
      </p:sp>
      <p:sp>
        <p:nvSpPr>
          <p:cNvPr id="8" name="Text 4"/>
          <p:cNvSpPr/>
          <p:nvPr/>
        </p:nvSpPr>
        <p:spPr>
          <a:xfrm>
            <a:off x="2570440" y="6922770"/>
            <a:ext cx="9489519" cy="703183"/>
          </a:xfrm>
          <a:prstGeom prst="rect">
            <a:avLst/>
          </a:prstGeom>
          <a:noFill/>
          <a:ln/>
        </p:spPr>
        <p:txBody>
          <a:bodyPr wrap="square" rtlCol="0" anchor="t"/>
          <a:lstStyle/>
          <a:p>
            <a:pPr marL="0" indent="0" algn="l">
              <a:lnSpc>
                <a:spcPts val="2769"/>
              </a:lnSpc>
              <a:buNone/>
            </a:pPr>
            <a:r>
              <a:rPr lang="en-US" sz="2400" dirty="0">
                <a:solidFill>
                  <a:srgbClr val="E2E6E9"/>
                </a:solidFill>
                <a:latin typeface="adonis-web" pitchFamily="34" charset="0"/>
                <a:ea typeface="adonis-web" pitchFamily="34" charset="-122"/>
                <a:cs typeface="adonis-web" pitchFamily="34" charset="-120"/>
              </a:rPr>
              <a:t>By examining the current state of affairs, we aim to uncover insights that can drive </a:t>
            </a:r>
            <a:r>
              <a:rPr lang="en-US" sz="2400" b="1" dirty="0">
                <a:solidFill>
                  <a:srgbClr val="E2E6E9"/>
                </a:solidFill>
                <a:latin typeface="adonis-web" pitchFamily="34" charset="0"/>
                <a:ea typeface="adonis-web" pitchFamily="34" charset="-122"/>
                <a:cs typeface="adonis-web" pitchFamily="34" charset="-120"/>
              </a:rPr>
              <a:t>meaningful reforms and improve access to timely justice</a:t>
            </a:r>
            <a:r>
              <a:rPr lang="en-US" sz="2400" dirty="0">
                <a:solidFill>
                  <a:srgbClr val="E2E6E9"/>
                </a:solidFill>
                <a:latin typeface="adonis-web" pitchFamily="34" charset="0"/>
                <a:ea typeface="adonis-web" pitchFamily="34" charset="-122"/>
                <a:cs typeface="adonis-web" pitchFamily="34" charset="-120"/>
              </a:rPr>
              <a:t> for all.</a:t>
            </a:r>
            <a:endParaRPr 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1156692"/>
            <a:ext cx="9594890"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Recommendations for Improving Court Efficiency</a:t>
            </a:r>
            <a:endParaRPr lang="en-US" sz="4374" dirty="0"/>
          </a:p>
        </p:txBody>
      </p:sp>
      <p:pic>
        <p:nvPicPr>
          <p:cNvPr id="5" name="Image 1" descr="preencoded.png"/>
          <p:cNvPicPr>
            <a:picLocks noChangeAspect="1"/>
          </p:cNvPicPr>
          <p:nvPr/>
        </p:nvPicPr>
        <p:blipFill>
          <a:blip r:embed="rId4"/>
          <a:stretch>
            <a:fillRect/>
          </a:stretch>
        </p:blipFill>
        <p:spPr>
          <a:xfrm>
            <a:off x="2517696" y="2989778"/>
            <a:ext cx="537091" cy="537091"/>
          </a:xfrm>
          <a:prstGeom prst="rect">
            <a:avLst/>
          </a:prstGeom>
        </p:spPr>
      </p:pic>
      <p:sp>
        <p:nvSpPr>
          <p:cNvPr id="6" name="Text 2"/>
          <p:cNvSpPr/>
          <p:nvPr/>
        </p:nvSpPr>
        <p:spPr>
          <a:xfrm>
            <a:off x="2517696" y="3749040"/>
            <a:ext cx="2148721"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Judicial Reforms</a:t>
            </a:r>
            <a:endParaRPr lang="en-US" sz="2187" dirty="0"/>
          </a:p>
        </p:txBody>
      </p:sp>
      <p:sp>
        <p:nvSpPr>
          <p:cNvPr id="7" name="Text 3"/>
          <p:cNvSpPr/>
          <p:nvPr/>
        </p:nvSpPr>
        <p:spPr>
          <a:xfrm>
            <a:off x="2517696" y="4229457"/>
            <a:ext cx="2148721" cy="2843213"/>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Implement comprehensive judicial reforms, including increasing judgeships, streamlining case management, and leveraging technology to enhance efficiency.</a:t>
            </a:r>
            <a:endParaRPr lang="en-US" sz="1750" dirty="0"/>
          </a:p>
        </p:txBody>
      </p:sp>
      <p:pic>
        <p:nvPicPr>
          <p:cNvPr id="8" name="Image 2" descr="preencoded.png"/>
          <p:cNvPicPr>
            <a:picLocks noChangeAspect="1"/>
          </p:cNvPicPr>
          <p:nvPr/>
        </p:nvPicPr>
        <p:blipFill>
          <a:blip r:embed="rId5"/>
          <a:stretch>
            <a:fillRect/>
          </a:stretch>
        </p:blipFill>
        <p:spPr>
          <a:xfrm>
            <a:off x="4999673" y="2989778"/>
            <a:ext cx="537210" cy="537210"/>
          </a:xfrm>
          <a:prstGeom prst="rect">
            <a:avLst/>
          </a:prstGeom>
        </p:spPr>
      </p:pic>
      <p:sp>
        <p:nvSpPr>
          <p:cNvPr id="9" name="Text 4"/>
          <p:cNvSpPr/>
          <p:nvPr/>
        </p:nvSpPr>
        <p:spPr>
          <a:xfrm>
            <a:off x="4999673" y="3749159"/>
            <a:ext cx="2148840"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Stakeholder Engagement</a:t>
            </a:r>
            <a:endParaRPr lang="en-US" sz="2187" dirty="0"/>
          </a:p>
        </p:txBody>
      </p:sp>
      <p:sp>
        <p:nvSpPr>
          <p:cNvPr id="10" name="Text 5"/>
          <p:cNvSpPr/>
          <p:nvPr/>
        </p:nvSpPr>
        <p:spPr>
          <a:xfrm>
            <a:off x="4999673" y="4576762"/>
            <a:ext cx="2148840" cy="2487811"/>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Foster collaboration between the judiciary, government, and legal community to develop and execute a holistic strategy to address the backlog.</a:t>
            </a:r>
            <a:endParaRPr lang="en-US" sz="1750" dirty="0"/>
          </a:p>
        </p:txBody>
      </p:sp>
      <p:pic>
        <p:nvPicPr>
          <p:cNvPr id="11" name="Image 3" descr="preencoded.png"/>
          <p:cNvPicPr>
            <a:picLocks noChangeAspect="1"/>
          </p:cNvPicPr>
          <p:nvPr/>
        </p:nvPicPr>
        <p:blipFill>
          <a:blip r:embed="rId6"/>
          <a:stretch>
            <a:fillRect/>
          </a:stretch>
        </p:blipFill>
        <p:spPr>
          <a:xfrm>
            <a:off x="7481768" y="2989778"/>
            <a:ext cx="537091" cy="537091"/>
          </a:xfrm>
          <a:prstGeom prst="rect">
            <a:avLst/>
          </a:prstGeom>
        </p:spPr>
      </p:pic>
      <p:sp>
        <p:nvSpPr>
          <p:cNvPr id="12" name="Text 6"/>
          <p:cNvSpPr/>
          <p:nvPr/>
        </p:nvSpPr>
        <p:spPr>
          <a:xfrm>
            <a:off x="7481768" y="3749040"/>
            <a:ext cx="2148721"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Time-Bound Goals</a:t>
            </a:r>
            <a:endParaRPr lang="en-US" sz="2187" dirty="0"/>
          </a:p>
        </p:txBody>
      </p:sp>
      <p:sp>
        <p:nvSpPr>
          <p:cNvPr id="13" name="Text 7"/>
          <p:cNvSpPr/>
          <p:nvPr/>
        </p:nvSpPr>
        <p:spPr>
          <a:xfrm>
            <a:off x="7481768" y="4576643"/>
            <a:ext cx="2148721" cy="2132409"/>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Establish clear, time-bound targets for reducing pending cases and regularly monitor progress to ensure accountability.</a:t>
            </a:r>
            <a:endParaRPr lang="en-US" sz="1750" dirty="0"/>
          </a:p>
        </p:txBody>
      </p:sp>
      <p:pic>
        <p:nvPicPr>
          <p:cNvPr id="14" name="Image 4" descr="preencoded.png"/>
          <p:cNvPicPr>
            <a:picLocks noChangeAspect="1"/>
          </p:cNvPicPr>
          <p:nvPr/>
        </p:nvPicPr>
        <p:blipFill>
          <a:blip r:embed="rId7"/>
          <a:stretch>
            <a:fillRect/>
          </a:stretch>
        </p:blipFill>
        <p:spPr>
          <a:xfrm>
            <a:off x="9963745" y="2989778"/>
            <a:ext cx="537210" cy="537210"/>
          </a:xfrm>
          <a:prstGeom prst="rect">
            <a:avLst/>
          </a:prstGeom>
        </p:spPr>
      </p:pic>
      <p:sp>
        <p:nvSpPr>
          <p:cNvPr id="15" name="Text 8"/>
          <p:cNvSpPr/>
          <p:nvPr/>
        </p:nvSpPr>
        <p:spPr>
          <a:xfrm>
            <a:off x="9963745" y="3749159"/>
            <a:ext cx="214884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Capacity Building</a:t>
            </a:r>
            <a:endParaRPr lang="en-US" sz="2187" dirty="0"/>
          </a:p>
        </p:txBody>
      </p:sp>
      <p:sp>
        <p:nvSpPr>
          <p:cNvPr id="16" name="Text 9"/>
          <p:cNvSpPr/>
          <p:nvPr/>
        </p:nvSpPr>
        <p:spPr>
          <a:xfrm>
            <a:off x="9963745" y="4229576"/>
            <a:ext cx="2148840" cy="2843213"/>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Invest in training and professional development for judges and court staff to improve case management and dispute resolution skills.</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9151A">
              <a:alpha val="75000"/>
            </a:srgbClr>
          </a:solidFill>
          <a:ln/>
        </p:spPr>
        <p:txBody>
          <a:bodyPr/>
          <a:lstStyle/>
          <a:p>
            <a:endParaRPr lang="en-IN" dirty="0"/>
          </a:p>
        </p:txBody>
      </p:sp>
      <p:sp>
        <p:nvSpPr>
          <p:cNvPr id="4" name="Text 1"/>
          <p:cNvSpPr/>
          <p:nvPr/>
        </p:nvSpPr>
        <p:spPr>
          <a:xfrm>
            <a:off x="3116461" y="378596"/>
            <a:ext cx="4861679" cy="607576"/>
          </a:xfrm>
          <a:prstGeom prst="rect">
            <a:avLst/>
          </a:prstGeom>
          <a:noFill/>
          <a:ln/>
        </p:spPr>
        <p:txBody>
          <a:bodyPr wrap="none" rtlCol="0" anchor="t"/>
          <a:lstStyle/>
          <a:p>
            <a:pPr marL="0" indent="0">
              <a:lnSpc>
                <a:spcPts val="4785"/>
              </a:lnSpc>
              <a:buNone/>
            </a:pPr>
            <a:r>
              <a:rPr lang="en-US" sz="3828" dirty="0">
                <a:solidFill>
                  <a:srgbClr val="F5F0F0"/>
                </a:solidFill>
                <a:latin typeface="adonis-web" pitchFamily="34" charset="0"/>
                <a:ea typeface="adonis-web" pitchFamily="34" charset="-122"/>
                <a:cs typeface="adonis-web" pitchFamily="34" charset="-120"/>
              </a:rPr>
              <a:t>Conclusion</a:t>
            </a:r>
            <a:endParaRPr lang="en-US" sz="3828" dirty="0"/>
          </a:p>
        </p:txBody>
      </p:sp>
      <p:pic>
        <p:nvPicPr>
          <p:cNvPr id="5" name="Image 1" descr="preencoded.png"/>
          <p:cNvPicPr>
            <a:picLocks noChangeAspect="1"/>
          </p:cNvPicPr>
          <p:nvPr/>
        </p:nvPicPr>
        <p:blipFill>
          <a:blip r:embed="rId4"/>
          <a:stretch>
            <a:fillRect/>
          </a:stretch>
        </p:blipFill>
        <p:spPr>
          <a:xfrm>
            <a:off x="4720588" y="1095993"/>
            <a:ext cx="1583055" cy="1990963"/>
          </a:xfrm>
          <a:prstGeom prst="rect">
            <a:avLst/>
          </a:prstGeom>
        </p:spPr>
      </p:pic>
      <p:sp>
        <p:nvSpPr>
          <p:cNvPr id="6" name="Text 2"/>
          <p:cNvSpPr/>
          <p:nvPr/>
        </p:nvSpPr>
        <p:spPr>
          <a:xfrm>
            <a:off x="5443128" y="2439948"/>
            <a:ext cx="132755" cy="388977"/>
          </a:xfrm>
          <a:prstGeom prst="rect">
            <a:avLst/>
          </a:prstGeom>
          <a:noFill/>
          <a:ln/>
        </p:spPr>
        <p:txBody>
          <a:bodyPr wrap="none" rtlCol="0" anchor="t"/>
          <a:lstStyle/>
          <a:p>
            <a:pPr marL="0" indent="0" algn="ctr">
              <a:lnSpc>
                <a:spcPts val="3063"/>
              </a:lnSpc>
              <a:buNone/>
            </a:pPr>
            <a:r>
              <a:rPr lang="en-US" sz="1914" dirty="0">
                <a:solidFill>
                  <a:srgbClr val="E2E6E9"/>
                </a:solidFill>
                <a:latin typeface="adonis-web" pitchFamily="34" charset="0"/>
                <a:ea typeface="adonis-web" pitchFamily="34" charset="-122"/>
                <a:cs typeface="adonis-web" pitchFamily="34" charset="-120"/>
              </a:rPr>
              <a:t>1</a:t>
            </a:r>
            <a:endParaRPr lang="en-US" sz="1914" dirty="0"/>
          </a:p>
        </p:txBody>
      </p:sp>
      <p:sp>
        <p:nvSpPr>
          <p:cNvPr id="7" name="Text 3"/>
          <p:cNvSpPr/>
          <p:nvPr/>
        </p:nvSpPr>
        <p:spPr>
          <a:xfrm>
            <a:off x="6102906" y="1468475"/>
            <a:ext cx="2584966" cy="303848"/>
          </a:xfrm>
          <a:prstGeom prst="rect">
            <a:avLst/>
          </a:prstGeom>
          <a:noFill/>
          <a:ln/>
        </p:spPr>
        <p:txBody>
          <a:bodyPr wrap="none" rtlCol="0" anchor="t"/>
          <a:lstStyle/>
          <a:p>
            <a:pPr marL="0" indent="0" algn="l">
              <a:lnSpc>
                <a:spcPts val="2393"/>
              </a:lnSpc>
              <a:buNone/>
            </a:pPr>
            <a:r>
              <a:rPr lang="en-US" sz="1914" dirty="0">
                <a:solidFill>
                  <a:srgbClr val="E2E6E9"/>
                </a:solidFill>
                <a:latin typeface="adonis-web" pitchFamily="34" charset="0"/>
                <a:ea typeface="adonis-web" pitchFamily="34" charset="-122"/>
                <a:cs typeface="adonis-web" pitchFamily="34" charset="-120"/>
              </a:rPr>
              <a:t>Increase Judicial Capacity</a:t>
            </a:r>
            <a:endParaRPr lang="en-US" sz="1914" dirty="0"/>
          </a:p>
        </p:txBody>
      </p:sp>
      <p:sp>
        <p:nvSpPr>
          <p:cNvPr id="8" name="Text 4"/>
          <p:cNvSpPr/>
          <p:nvPr/>
        </p:nvSpPr>
        <p:spPr>
          <a:xfrm>
            <a:off x="6102906" y="1844406"/>
            <a:ext cx="5216604" cy="621983"/>
          </a:xfrm>
          <a:prstGeom prst="rect">
            <a:avLst/>
          </a:prstGeom>
          <a:noFill/>
          <a:ln/>
        </p:spPr>
        <p:txBody>
          <a:bodyPr wrap="square" rtlCol="0" anchor="t"/>
          <a:lstStyle/>
          <a:p>
            <a:pPr marL="0" indent="0" algn="l">
              <a:lnSpc>
                <a:spcPts val="2450"/>
              </a:lnSpc>
              <a:buNone/>
            </a:pPr>
            <a:r>
              <a:rPr lang="en-US" sz="1531" dirty="0">
                <a:solidFill>
                  <a:srgbClr val="E2E6E9"/>
                </a:solidFill>
                <a:latin typeface="adonis-web" pitchFamily="34" charset="0"/>
                <a:ea typeface="adonis-web" pitchFamily="34" charset="-122"/>
                <a:cs typeface="adonis-web" pitchFamily="34" charset="-120"/>
              </a:rPr>
              <a:t>Enhance the judicial infrastructure by increasing the number of courtrooms at the lower level of judiciary</a:t>
            </a:r>
            <a:endParaRPr lang="en-US" sz="1531" dirty="0"/>
          </a:p>
        </p:txBody>
      </p:sp>
      <p:sp>
        <p:nvSpPr>
          <p:cNvPr id="9" name="Shape 5"/>
          <p:cNvSpPr/>
          <p:nvPr/>
        </p:nvSpPr>
        <p:spPr>
          <a:xfrm>
            <a:off x="6079715" y="3075584"/>
            <a:ext cx="5508308" cy="19407"/>
          </a:xfrm>
          <a:prstGeom prst="roundRect">
            <a:avLst>
              <a:gd name="adj" fmla="val 450926"/>
            </a:avLst>
          </a:prstGeom>
          <a:solidFill>
            <a:srgbClr val="194A99"/>
          </a:solidFill>
          <a:ln/>
        </p:spPr>
        <p:txBody>
          <a:bodyPr/>
          <a:lstStyle/>
          <a:p>
            <a:endParaRPr lang="en-IN"/>
          </a:p>
        </p:txBody>
      </p:sp>
      <p:pic>
        <p:nvPicPr>
          <p:cNvPr id="10" name="Image 2" descr="preencoded.png"/>
          <p:cNvPicPr>
            <a:picLocks noChangeAspect="1"/>
          </p:cNvPicPr>
          <p:nvPr/>
        </p:nvPicPr>
        <p:blipFill>
          <a:blip r:embed="rId5"/>
          <a:stretch>
            <a:fillRect/>
          </a:stretch>
        </p:blipFill>
        <p:spPr>
          <a:xfrm>
            <a:off x="3929000" y="3109993"/>
            <a:ext cx="3166229" cy="1990963"/>
          </a:xfrm>
          <a:prstGeom prst="rect">
            <a:avLst/>
          </a:prstGeom>
        </p:spPr>
      </p:pic>
      <p:sp>
        <p:nvSpPr>
          <p:cNvPr id="11" name="Text 6"/>
          <p:cNvSpPr/>
          <p:nvPr/>
        </p:nvSpPr>
        <p:spPr>
          <a:xfrm>
            <a:off x="5443252" y="3998714"/>
            <a:ext cx="132755" cy="388977"/>
          </a:xfrm>
          <a:prstGeom prst="rect">
            <a:avLst/>
          </a:prstGeom>
          <a:noFill/>
          <a:ln/>
        </p:spPr>
        <p:txBody>
          <a:bodyPr wrap="none" rtlCol="0" anchor="t"/>
          <a:lstStyle/>
          <a:p>
            <a:pPr marL="0" indent="0" algn="ctr">
              <a:lnSpc>
                <a:spcPts val="3063"/>
              </a:lnSpc>
              <a:buNone/>
            </a:pPr>
            <a:r>
              <a:rPr lang="en-US" sz="1914" dirty="0">
                <a:solidFill>
                  <a:srgbClr val="E2E6E9"/>
                </a:solidFill>
                <a:latin typeface="adonis-web" pitchFamily="34" charset="0"/>
                <a:ea typeface="adonis-web" pitchFamily="34" charset="-122"/>
                <a:cs typeface="adonis-web" pitchFamily="34" charset="-120"/>
              </a:rPr>
              <a:t>2</a:t>
            </a:r>
            <a:endParaRPr lang="en-US" sz="1914" dirty="0"/>
          </a:p>
        </p:txBody>
      </p:sp>
      <p:sp>
        <p:nvSpPr>
          <p:cNvPr id="12" name="Text 7"/>
          <p:cNvSpPr/>
          <p:nvPr/>
        </p:nvSpPr>
        <p:spPr>
          <a:xfrm>
            <a:off x="6795730" y="3393850"/>
            <a:ext cx="2430780" cy="303848"/>
          </a:xfrm>
          <a:prstGeom prst="rect">
            <a:avLst/>
          </a:prstGeom>
          <a:noFill/>
          <a:ln/>
        </p:spPr>
        <p:txBody>
          <a:bodyPr wrap="none" rtlCol="0" anchor="t"/>
          <a:lstStyle/>
          <a:p>
            <a:pPr marL="0" indent="0" algn="l">
              <a:lnSpc>
                <a:spcPts val="2393"/>
              </a:lnSpc>
              <a:buNone/>
            </a:pPr>
            <a:r>
              <a:rPr lang="en-US" sz="1914" dirty="0">
                <a:solidFill>
                  <a:srgbClr val="E2E6E9"/>
                </a:solidFill>
                <a:latin typeface="adonis-web" pitchFamily="34" charset="0"/>
                <a:ea typeface="adonis-web" pitchFamily="34" charset="-122"/>
                <a:cs typeface="adonis-web" pitchFamily="34" charset="-120"/>
              </a:rPr>
              <a:t>Procedural Reforms</a:t>
            </a:r>
            <a:endParaRPr lang="en-US" sz="1914" dirty="0"/>
          </a:p>
        </p:txBody>
      </p:sp>
      <p:sp>
        <p:nvSpPr>
          <p:cNvPr id="13" name="Text 8"/>
          <p:cNvSpPr/>
          <p:nvPr/>
        </p:nvSpPr>
        <p:spPr>
          <a:xfrm>
            <a:off x="7152562" y="3714020"/>
            <a:ext cx="4523780" cy="932974"/>
          </a:xfrm>
          <a:prstGeom prst="rect">
            <a:avLst/>
          </a:prstGeom>
          <a:noFill/>
          <a:ln/>
        </p:spPr>
        <p:txBody>
          <a:bodyPr wrap="square" rtlCol="0" anchor="t"/>
          <a:lstStyle/>
          <a:p>
            <a:pPr marL="0" indent="0" algn="l">
              <a:lnSpc>
                <a:spcPts val="2450"/>
              </a:lnSpc>
              <a:buNone/>
            </a:pPr>
            <a:r>
              <a:rPr lang="en-US" sz="1531" dirty="0">
                <a:solidFill>
                  <a:srgbClr val="E2E6E9"/>
                </a:solidFill>
                <a:latin typeface="adonis-web" pitchFamily="34" charset="0"/>
                <a:ea typeface="adonis-web" pitchFamily="34" charset="-122"/>
                <a:cs typeface="adonis-web" pitchFamily="34" charset="-120"/>
              </a:rPr>
              <a:t>Police reforms : separate the functions of  law-and-order and investigation within the police forces (as per the recommendations of the Ribeiro Committee, 1998)</a:t>
            </a:r>
            <a:endParaRPr lang="en-US" sz="1531" dirty="0"/>
          </a:p>
        </p:txBody>
      </p:sp>
      <p:sp>
        <p:nvSpPr>
          <p:cNvPr id="14" name="Shape 9"/>
          <p:cNvSpPr/>
          <p:nvPr/>
        </p:nvSpPr>
        <p:spPr>
          <a:xfrm>
            <a:off x="6864625" y="5090724"/>
            <a:ext cx="4815483" cy="19407"/>
          </a:xfrm>
          <a:prstGeom prst="roundRect">
            <a:avLst>
              <a:gd name="adj" fmla="val 450926"/>
            </a:avLst>
          </a:prstGeom>
          <a:solidFill>
            <a:srgbClr val="194A99"/>
          </a:solidFill>
          <a:ln/>
        </p:spPr>
        <p:txBody>
          <a:bodyPr/>
          <a:lstStyle/>
          <a:p>
            <a:endParaRPr lang="en-IN"/>
          </a:p>
        </p:txBody>
      </p:sp>
      <p:pic>
        <p:nvPicPr>
          <p:cNvPr id="15" name="Image 3" descr="preencoded.png"/>
          <p:cNvPicPr>
            <a:picLocks noChangeAspect="1"/>
          </p:cNvPicPr>
          <p:nvPr/>
        </p:nvPicPr>
        <p:blipFill>
          <a:blip r:embed="rId6"/>
          <a:stretch>
            <a:fillRect/>
          </a:stretch>
        </p:blipFill>
        <p:spPr>
          <a:xfrm>
            <a:off x="3137416" y="5113020"/>
            <a:ext cx="4749403" cy="1990963"/>
          </a:xfrm>
          <a:prstGeom prst="rect">
            <a:avLst/>
          </a:prstGeom>
        </p:spPr>
      </p:pic>
      <p:sp>
        <p:nvSpPr>
          <p:cNvPr id="16" name="Text 10"/>
          <p:cNvSpPr/>
          <p:nvPr/>
        </p:nvSpPr>
        <p:spPr>
          <a:xfrm>
            <a:off x="5443248" y="5789652"/>
            <a:ext cx="132755" cy="388977"/>
          </a:xfrm>
          <a:prstGeom prst="rect">
            <a:avLst/>
          </a:prstGeom>
          <a:noFill/>
          <a:ln/>
        </p:spPr>
        <p:txBody>
          <a:bodyPr wrap="none" rtlCol="0" anchor="t"/>
          <a:lstStyle/>
          <a:p>
            <a:pPr marL="0" indent="0" algn="ctr">
              <a:lnSpc>
                <a:spcPts val="3063"/>
              </a:lnSpc>
              <a:buNone/>
            </a:pPr>
            <a:r>
              <a:rPr lang="en-US" sz="1914" dirty="0">
                <a:solidFill>
                  <a:srgbClr val="E2E6E9"/>
                </a:solidFill>
                <a:latin typeface="adonis-web" pitchFamily="34" charset="0"/>
                <a:ea typeface="adonis-web" pitchFamily="34" charset="-122"/>
                <a:cs typeface="adonis-web" pitchFamily="34" charset="-120"/>
              </a:rPr>
              <a:t>3</a:t>
            </a:r>
            <a:endParaRPr lang="en-US" sz="1914" dirty="0"/>
          </a:p>
        </p:txBody>
      </p:sp>
      <p:sp>
        <p:nvSpPr>
          <p:cNvPr id="17" name="Text 11"/>
          <p:cNvSpPr/>
          <p:nvPr/>
        </p:nvSpPr>
        <p:spPr>
          <a:xfrm>
            <a:off x="7688947" y="5462945"/>
            <a:ext cx="2430780" cy="303848"/>
          </a:xfrm>
          <a:prstGeom prst="rect">
            <a:avLst/>
          </a:prstGeom>
          <a:noFill/>
          <a:ln/>
        </p:spPr>
        <p:txBody>
          <a:bodyPr wrap="none" rtlCol="0" anchor="t"/>
          <a:lstStyle/>
          <a:p>
            <a:pPr marL="0" indent="0" algn="l">
              <a:lnSpc>
                <a:spcPts val="2393"/>
              </a:lnSpc>
              <a:buNone/>
            </a:pPr>
            <a:r>
              <a:rPr lang="en-US" sz="1914" dirty="0">
                <a:solidFill>
                  <a:srgbClr val="E2E6E9"/>
                </a:solidFill>
                <a:latin typeface="adonis-web" pitchFamily="34" charset="0"/>
                <a:ea typeface="adonis-web" pitchFamily="34" charset="-122"/>
                <a:cs typeface="adonis-web" pitchFamily="34" charset="-120"/>
              </a:rPr>
              <a:t>Technology Integration</a:t>
            </a:r>
            <a:endParaRPr lang="en-US" sz="1914" dirty="0"/>
          </a:p>
        </p:txBody>
      </p:sp>
      <p:sp>
        <p:nvSpPr>
          <p:cNvPr id="18" name="Text 12"/>
          <p:cNvSpPr/>
          <p:nvPr/>
        </p:nvSpPr>
        <p:spPr>
          <a:xfrm>
            <a:off x="8133804" y="5883473"/>
            <a:ext cx="3830955" cy="621983"/>
          </a:xfrm>
          <a:prstGeom prst="rect">
            <a:avLst/>
          </a:prstGeom>
          <a:noFill/>
          <a:ln/>
        </p:spPr>
        <p:txBody>
          <a:bodyPr wrap="square" rtlCol="0" anchor="t"/>
          <a:lstStyle/>
          <a:p>
            <a:pPr marL="0" indent="0" algn="l">
              <a:lnSpc>
                <a:spcPts val="2450"/>
              </a:lnSpc>
              <a:buNone/>
            </a:pPr>
            <a:r>
              <a:rPr lang="en-US" sz="1531" dirty="0">
                <a:solidFill>
                  <a:srgbClr val="E2E6E9"/>
                </a:solidFill>
                <a:latin typeface="adonis-web" pitchFamily="34" charset="0"/>
                <a:ea typeface="adonis-web" pitchFamily="34" charset="-122"/>
                <a:cs typeface="adonis-web" pitchFamily="34" charset="-120"/>
              </a:rPr>
              <a:t>Digitize court processes and leverage AI for case administration</a:t>
            </a:r>
            <a:endParaRPr lang="en-US" sz="1531" dirty="0"/>
          </a:p>
        </p:txBody>
      </p:sp>
      <p:sp>
        <p:nvSpPr>
          <p:cNvPr id="19" name="Text 13"/>
          <p:cNvSpPr/>
          <p:nvPr/>
        </p:nvSpPr>
        <p:spPr>
          <a:xfrm>
            <a:off x="3116461" y="7074098"/>
            <a:ext cx="8397478" cy="621983"/>
          </a:xfrm>
          <a:prstGeom prst="rect">
            <a:avLst/>
          </a:prstGeom>
          <a:noFill/>
          <a:ln/>
        </p:spPr>
        <p:txBody>
          <a:bodyPr wrap="square" rtlCol="0" anchor="t"/>
          <a:lstStyle/>
          <a:p>
            <a:pPr marL="0" indent="0">
              <a:lnSpc>
                <a:spcPts val="2450"/>
              </a:lnSpc>
              <a:buNone/>
            </a:pPr>
            <a:r>
              <a:rPr lang="en-US" sz="1531" dirty="0">
                <a:solidFill>
                  <a:srgbClr val="E2E6E9"/>
                </a:solidFill>
                <a:latin typeface="adonis-web" pitchFamily="34" charset="0"/>
                <a:ea typeface="adonis-web" pitchFamily="34" charset="-122"/>
                <a:cs typeface="adonis-web" pitchFamily="34" charset="-120"/>
              </a:rPr>
              <a:t>To address the backlog of pending cases, more women centric courts are needed at the lower level of judiciary for speedy trial of the cases filed by them.</a:t>
            </a:r>
            <a:endParaRPr lang="en-US" sz="153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5093137" y="3557239"/>
            <a:ext cx="4443889" cy="1204332"/>
          </a:xfrm>
          <a:prstGeom prst="rect">
            <a:avLst/>
          </a:prstGeom>
          <a:noFill/>
          <a:ln/>
        </p:spPr>
        <p:txBody>
          <a:bodyPr wrap="none" rtlCol="0" anchor="t"/>
          <a:lstStyle/>
          <a:p>
            <a:pPr marL="0" indent="0" algn="ctr">
              <a:lnSpc>
                <a:spcPts val="4374"/>
              </a:lnSpc>
              <a:buNone/>
            </a:pPr>
            <a:r>
              <a:rPr lang="en-US" sz="7200" dirty="0">
                <a:solidFill>
                  <a:srgbClr val="F5F0F0"/>
                </a:solidFill>
                <a:latin typeface="adonis-web" pitchFamily="34" charset="0"/>
                <a:ea typeface="adonis-web" pitchFamily="34" charset="-122"/>
                <a:cs typeface="adonis-web" pitchFamily="34" charset="-120"/>
              </a:rPr>
              <a:t>Thank You</a:t>
            </a:r>
            <a:endParaRPr lang="en-US" sz="7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537591" y="932617"/>
            <a:ext cx="5554980"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Data Collection</a:t>
            </a:r>
            <a:endParaRPr lang="en-US" sz="4374" dirty="0"/>
          </a:p>
        </p:txBody>
      </p:sp>
      <p:pic>
        <p:nvPicPr>
          <p:cNvPr id="5" name="Image 1" descr="preencoded.png"/>
          <p:cNvPicPr>
            <a:picLocks noChangeAspect="1"/>
          </p:cNvPicPr>
          <p:nvPr/>
        </p:nvPicPr>
        <p:blipFill>
          <a:blip r:embed="rId4"/>
          <a:stretch>
            <a:fillRect/>
          </a:stretch>
        </p:blipFill>
        <p:spPr>
          <a:xfrm>
            <a:off x="5564505" y="2071330"/>
            <a:ext cx="3501271" cy="3304223"/>
          </a:xfrm>
          <a:prstGeom prst="rect">
            <a:avLst/>
          </a:prstGeom>
        </p:spPr>
      </p:pic>
      <p:sp>
        <p:nvSpPr>
          <p:cNvPr id="6" name="Text 2"/>
          <p:cNvSpPr/>
          <p:nvPr/>
        </p:nvSpPr>
        <p:spPr>
          <a:xfrm>
            <a:off x="2517696" y="5625465"/>
            <a:ext cx="9594890" cy="710803"/>
          </a:xfrm>
          <a:prstGeom prst="rect">
            <a:avLst/>
          </a:prstGeom>
          <a:noFill/>
          <a:ln/>
        </p:spPr>
        <p:txBody>
          <a:bodyPr wrap="squar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The dataset has been collected from the </a:t>
            </a:r>
            <a:r>
              <a:rPr lang="en-US" sz="2000" b="1" dirty="0">
                <a:solidFill>
                  <a:srgbClr val="E2E6E9"/>
                </a:solidFill>
                <a:latin typeface="adonis-web" pitchFamily="34" charset="0"/>
                <a:ea typeface="adonis-web" pitchFamily="34" charset="-122"/>
                <a:cs typeface="adonis-web" pitchFamily="34" charset="-120"/>
              </a:rPr>
              <a:t>National Data and Analysis Platform (NDAP)</a:t>
            </a:r>
            <a:r>
              <a:rPr lang="en-US" sz="2000" dirty="0">
                <a:solidFill>
                  <a:srgbClr val="E2E6E9"/>
                </a:solidFill>
                <a:latin typeface="adonis-web" pitchFamily="34" charset="0"/>
                <a:ea typeface="adonis-web" pitchFamily="34" charset="-122"/>
                <a:cs typeface="adonis-web" pitchFamily="34" charset="-120"/>
              </a:rPr>
              <a:t> which is a website having countless governmental data vis-a-vis the Government of India.</a:t>
            </a:r>
            <a:endParaRPr lang="en-US" sz="2000" dirty="0"/>
          </a:p>
        </p:txBody>
      </p:sp>
      <p:sp>
        <p:nvSpPr>
          <p:cNvPr id="7" name="Text 3"/>
          <p:cNvSpPr/>
          <p:nvPr/>
        </p:nvSpPr>
        <p:spPr>
          <a:xfrm>
            <a:off x="2517696" y="6586180"/>
            <a:ext cx="9594890" cy="710803"/>
          </a:xfrm>
          <a:prstGeom prst="rect">
            <a:avLst/>
          </a:prstGeom>
          <a:noFill/>
          <a:ln/>
        </p:spPr>
        <p:txBody>
          <a:bodyPr wrap="squar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This web platform is maintained by the </a:t>
            </a:r>
            <a:r>
              <a:rPr lang="en-US" sz="2000" b="1" dirty="0">
                <a:solidFill>
                  <a:srgbClr val="E2E6E9"/>
                </a:solidFill>
                <a:latin typeface="adonis-web" pitchFamily="34" charset="0"/>
                <a:ea typeface="adonis-web" pitchFamily="34" charset="-122"/>
                <a:cs typeface="adonis-web" pitchFamily="34" charset="-120"/>
              </a:rPr>
              <a:t>National Institution for Transforming India Aayog (NITI Aayog)</a:t>
            </a:r>
            <a:r>
              <a:rPr lang="en-US" sz="2000" dirty="0">
                <a:solidFill>
                  <a:srgbClr val="E2E6E9"/>
                </a:solidFill>
                <a:latin typeface="adonis-web" pitchFamily="34" charset="0"/>
                <a:ea typeface="adonis-web" pitchFamily="34" charset="-122"/>
                <a:cs typeface="adonis-web" pitchFamily="34" charset="-120"/>
              </a:rPr>
              <a:t>, an extra-constitutional body of the Government of India.</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302"/>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537591" y="1247299"/>
            <a:ext cx="5554980"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Data Preprocessing</a:t>
            </a:r>
            <a:endParaRPr lang="en-US" sz="4374" dirty="0"/>
          </a:p>
        </p:txBody>
      </p:sp>
      <p:pic>
        <p:nvPicPr>
          <p:cNvPr id="5" name="Image 1" descr="preencoded.png"/>
          <p:cNvPicPr>
            <a:picLocks noChangeAspect="1"/>
          </p:cNvPicPr>
          <p:nvPr/>
        </p:nvPicPr>
        <p:blipFill>
          <a:blip r:embed="rId4"/>
          <a:stretch>
            <a:fillRect/>
          </a:stretch>
        </p:blipFill>
        <p:spPr>
          <a:xfrm>
            <a:off x="2544366" y="2529126"/>
            <a:ext cx="2373630" cy="2443996"/>
          </a:xfrm>
          <a:prstGeom prst="rect">
            <a:avLst/>
          </a:prstGeom>
        </p:spPr>
      </p:pic>
      <p:pic>
        <p:nvPicPr>
          <p:cNvPr id="6" name="Image 2" descr="preencoded.png"/>
          <p:cNvPicPr>
            <a:picLocks noChangeAspect="1"/>
          </p:cNvPicPr>
          <p:nvPr/>
        </p:nvPicPr>
        <p:blipFill>
          <a:blip r:embed="rId5"/>
          <a:stretch>
            <a:fillRect/>
          </a:stretch>
        </p:blipFill>
        <p:spPr>
          <a:xfrm>
            <a:off x="5095637" y="2529126"/>
            <a:ext cx="2468166" cy="2443996"/>
          </a:xfrm>
          <a:prstGeom prst="rect">
            <a:avLst/>
          </a:prstGeom>
        </p:spPr>
      </p:pic>
      <p:pic>
        <p:nvPicPr>
          <p:cNvPr id="7" name="Image 3" descr="preencoded.png"/>
          <p:cNvPicPr>
            <a:picLocks noChangeAspect="1"/>
          </p:cNvPicPr>
          <p:nvPr/>
        </p:nvPicPr>
        <p:blipFill>
          <a:blip r:embed="rId6"/>
          <a:stretch>
            <a:fillRect/>
          </a:stretch>
        </p:blipFill>
        <p:spPr>
          <a:xfrm>
            <a:off x="7741444" y="2529126"/>
            <a:ext cx="4344353" cy="2444115"/>
          </a:xfrm>
          <a:prstGeom prst="rect">
            <a:avLst/>
          </a:prstGeom>
        </p:spPr>
      </p:pic>
      <p:sp>
        <p:nvSpPr>
          <p:cNvPr id="8" name="Text 2"/>
          <p:cNvSpPr/>
          <p:nvPr/>
        </p:nvSpPr>
        <p:spPr>
          <a:xfrm>
            <a:off x="2873097" y="5116354"/>
            <a:ext cx="9239488"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We imported the data in python through pandas and checked whether there are null values, and if any what are their contributions in the entire dataset. Also we checked the number of unique values in each column.</a:t>
            </a:r>
            <a:endParaRPr lang="en-US" sz="2000" dirty="0"/>
          </a:p>
        </p:txBody>
      </p:sp>
      <p:sp>
        <p:nvSpPr>
          <p:cNvPr id="9" name="Text 3"/>
          <p:cNvSpPr/>
          <p:nvPr/>
        </p:nvSpPr>
        <p:spPr>
          <a:xfrm>
            <a:off x="2873097" y="6271379"/>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After that we have deleted all the unnecessary columns from the dataset so that it becomes crisp and clear for doing the statistical analysis.</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274" y="484942"/>
            <a:ext cx="4930973" cy="7259598"/>
          </a:xfrm>
          <a:prstGeom prst="rect">
            <a:avLst/>
          </a:prstGeom>
        </p:spPr>
      </p:pic>
      <p:sp>
        <p:nvSpPr>
          <p:cNvPr id="6" name="Text 1"/>
          <p:cNvSpPr/>
          <p:nvPr/>
        </p:nvSpPr>
        <p:spPr>
          <a:xfrm>
            <a:off x="833199" y="1537811"/>
            <a:ext cx="7477601"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Methodology 1 (Hypothesis Testing: t-test)</a:t>
            </a:r>
            <a:endParaRPr lang="en-US" sz="4374" dirty="0"/>
          </a:p>
        </p:txBody>
      </p:sp>
      <p:sp>
        <p:nvSpPr>
          <p:cNvPr id="7" name="Text 2"/>
          <p:cNvSpPr/>
          <p:nvPr/>
        </p:nvSpPr>
        <p:spPr>
          <a:xfrm>
            <a:off x="833199" y="3259812"/>
            <a:ext cx="7477601" cy="1066205"/>
          </a:xfrm>
          <a:prstGeom prst="rect">
            <a:avLst/>
          </a:prstGeom>
          <a:noFill/>
          <a:ln/>
        </p:spPr>
        <p:txBody>
          <a:bodyPr wrap="square" rtlCol="0" anchor="t"/>
          <a:lstStyle/>
          <a:p>
            <a:pPr marL="0" indent="0">
              <a:lnSpc>
                <a:spcPts val="2799"/>
              </a:lnSpc>
              <a:buNone/>
            </a:pPr>
            <a:r>
              <a:rPr lang="en-US" sz="2000" dirty="0">
                <a:solidFill>
                  <a:srgbClr val="E2E6E9"/>
                </a:solidFill>
                <a:latin typeface="adonis-web" pitchFamily="34" charset="0"/>
                <a:ea typeface="adonis-web" pitchFamily="34" charset="-122"/>
                <a:cs typeface="adonis-web" pitchFamily="34" charset="-120"/>
              </a:rPr>
              <a:t>Finding the disparity in resolving of cases between Civil and Criminal cases amongst the </a:t>
            </a:r>
            <a:r>
              <a:rPr lang="en-US" sz="2000" b="1" dirty="0">
                <a:solidFill>
                  <a:srgbClr val="E2E6E9"/>
                </a:solidFill>
                <a:latin typeface="adonis-web" pitchFamily="34" charset="0"/>
                <a:ea typeface="adonis-web" pitchFamily="34" charset="-122"/>
                <a:cs typeface="adonis-web" pitchFamily="34" charset="-120"/>
              </a:rPr>
              <a:t>marginalized section</a:t>
            </a:r>
            <a:r>
              <a:rPr lang="en-US" sz="2000" dirty="0">
                <a:solidFill>
                  <a:srgbClr val="E2E6E9"/>
                </a:solidFill>
                <a:latin typeface="adonis-web" pitchFamily="34" charset="0"/>
                <a:ea typeface="adonis-web" pitchFamily="34" charset="-122"/>
                <a:cs typeface="adonis-web" pitchFamily="34" charset="-120"/>
              </a:rPr>
              <a:t> of the society i.e. Women and Senior Citizens.</a:t>
            </a:r>
            <a:endParaRPr lang="en-US" sz="2000" dirty="0"/>
          </a:p>
        </p:txBody>
      </p:sp>
      <p:sp>
        <p:nvSpPr>
          <p:cNvPr id="8" name="Text 3"/>
          <p:cNvSpPr/>
          <p:nvPr/>
        </p:nvSpPr>
        <p:spPr>
          <a:xfrm>
            <a:off x="833199" y="4575929"/>
            <a:ext cx="7477601" cy="355402"/>
          </a:xfrm>
          <a:prstGeom prst="rect">
            <a:avLst/>
          </a:prstGeom>
          <a:noFill/>
          <a:ln/>
        </p:spPr>
        <p:txBody>
          <a:bodyPr wrap="none" rtlCol="0" anchor="t"/>
          <a:lstStyle/>
          <a:p>
            <a:pPr marL="0" indent="0">
              <a:lnSpc>
                <a:spcPts val="2799"/>
              </a:lnSpc>
              <a:buNone/>
            </a:pPr>
            <a:r>
              <a:rPr lang="en-US" sz="2000" dirty="0">
                <a:solidFill>
                  <a:srgbClr val="E2E6E9"/>
                </a:solidFill>
                <a:latin typeface="adonis-web" pitchFamily="34" charset="0"/>
                <a:ea typeface="adonis-web" pitchFamily="34" charset="-122"/>
                <a:cs typeface="adonis-web" pitchFamily="34" charset="-120"/>
              </a:rPr>
              <a:t>With that purpose we have conducted two t-tests.</a:t>
            </a:r>
            <a:endParaRPr lang="en-US" sz="2000" dirty="0"/>
          </a:p>
        </p:txBody>
      </p:sp>
      <p:sp>
        <p:nvSpPr>
          <p:cNvPr id="9" name="Text 4"/>
          <p:cNvSpPr/>
          <p:nvPr/>
        </p:nvSpPr>
        <p:spPr>
          <a:xfrm>
            <a:off x="1188601" y="5181243"/>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A t-test for analyzing the means of the pending cases filed by senior citizens and filed by women in the district and taluk </a:t>
            </a:r>
            <a:r>
              <a:rPr lang="en-US" sz="2000" b="1" dirty="0">
                <a:solidFill>
                  <a:srgbClr val="E2E6E9"/>
                </a:solidFill>
                <a:latin typeface="adonis-web" pitchFamily="34" charset="0"/>
                <a:ea typeface="adonis-web" pitchFamily="34" charset="-122"/>
                <a:cs typeface="adonis-web" pitchFamily="34" charset="-120"/>
              </a:rPr>
              <a:t>civil</a:t>
            </a:r>
            <a:r>
              <a:rPr lang="en-US" sz="2000" dirty="0">
                <a:solidFill>
                  <a:srgbClr val="E2E6E9"/>
                </a:solidFill>
                <a:latin typeface="adonis-web" pitchFamily="34" charset="0"/>
                <a:ea typeface="adonis-web" pitchFamily="34" charset="-122"/>
                <a:cs typeface="adonis-web" pitchFamily="34" charset="-120"/>
              </a:rPr>
              <a:t> courts.</a:t>
            </a:r>
            <a:endParaRPr lang="en-US" sz="2000" dirty="0"/>
          </a:p>
        </p:txBody>
      </p:sp>
      <p:sp>
        <p:nvSpPr>
          <p:cNvPr id="10" name="Text 5"/>
          <p:cNvSpPr/>
          <p:nvPr/>
        </p:nvSpPr>
        <p:spPr>
          <a:xfrm>
            <a:off x="1188601" y="6315397"/>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Another t-test for analyzing the means of the pending cases filed by senior citizens and filed by women in the district and taluk </a:t>
            </a:r>
            <a:r>
              <a:rPr lang="en-US" sz="2000" b="1" dirty="0">
                <a:solidFill>
                  <a:srgbClr val="E2E6E9"/>
                </a:solidFill>
                <a:latin typeface="adonis-web" pitchFamily="34" charset="0"/>
                <a:ea typeface="adonis-web" pitchFamily="34" charset="-122"/>
                <a:cs typeface="adonis-web" pitchFamily="34" charset="-120"/>
              </a:rPr>
              <a:t>criminal </a:t>
            </a:r>
            <a:r>
              <a:rPr lang="en-US" sz="2000" dirty="0">
                <a:solidFill>
                  <a:srgbClr val="E2E6E9"/>
                </a:solidFill>
                <a:latin typeface="adonis-web" pitchFamily="34" charset="0"/>
                <a:ea typeface="adonis-web" pitchFamily="34" charset="-122"/>
                <a:cs typeface="adonis-web" pitchFamily="34" charset="-120"/>
              </a:rPr>
              <a:t>courts. </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537591" y="1904286"/>
            <a:ext cx="5554980"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The First t-test</a:t>
            </a:r>
            <a:endParaRPr lang="en-US" sz="4374" dirty="0"/>
          </a:p>
        </p:txBody>
      </p:sp>
      <p:sp>
        <p:nvSpPr>
          <p:cNvPr id="5" name="Text 2"/>
          <p:cNvSpPr/>
          <p:nvPr/>
        </p:nvSpPr>
        <p:spPr>
          <a:xfrm>
            <a:off x="2517696" y="3042999"/>
            <a:ext cx="9594890" cy="355402"/>
          </a:xfrm>
          <a:prstGeom prst="rect">
            <a:avLst/>
          </a:prstGeom>
          <a:noFill/>
          <a:ln/>
        </p:spPr>
        <p:txBody>
          <a:bodyPr wrap="non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H0: Cases filed by Women in civil courts take equal or more time than that of the Senior Citizens.</a:t>
            </a:r>
            <a:endParaRPr lang="en-US" sz="2000" dirty="0"/>
          </a:p>
        </p:txBody>
      </p:sp>
      <p:sp>
        <p:nvSpPr>
          <p:cNvPr id="6" name="Text 3"/>
          <p:cNvSpPr/>
          <p:nvPr/>
        </p:nvSpPr>
        <p:spPr>
          <a:xfrm>
            <a:off x="2517696" y="3648313"/>
            <a:ext cx="9594890" cy="355402"/>
          </a:xfrm>
          <a:prstGeom prst="rect">
            <a:avLst/>
          </a:prstGeom>
          <a:noFill/>
          <a:ln/>
        </p:spPr>
        <p:txBody>
          <a:bodyPr wrap="non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H1: Cases filed by Senior Citizen in civil courts take more time.</a:t>
            </a:r>
            <a:endParaRPr lang="en-US" sz="2000" dirty="0"/>
          </a:p>
        </p:txBody>
      </p:sp>
      <p:sp>
        <p:nvSpPr>
          <p:cNvPr id="7" name="Text 4"/>
          <p:cNvSpPr/>
          <p:nvPr/>
        </p:nvSpPr>
        <p:spPr>
          <a:xfrm>
            <a:off x="4537591" y="4336971"/>
            <a:ext cx="5554980"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The Second t-test</a:t>
            </a:r>
            <a:endParaRPr lang="en-US" sz="4374" dirty="0"/>
          </a:p>
        </p:txBody>
      </p:sp>
      <p:sp>
        <p:nvSpPr>
          <p:cNvPr id="8" name="Text 5"/>
          <p:cNvSpPr/>
          <p:nvPr/>
        </p:nvSpPr>
        <p:spPr>
          <a:xfrm>
            <a:off x="2517696" y="5364599"/>
            <a:ext cx="9594890" cy="355402"/>
          </a:xfrm>
          <a:prstGeom prst="rect">
            <a:avLst/>
          </a:prstGeom>
          <a:noFill/>
          <a:ln/>
        </p:spPr>
        <p:txBody>
          <a:bodyPr wrap="non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H0: Cases filed by Senior Citizen in criminal courts take equal or more time than that of Women.</a:t>
            </a:r>
            <a:endParaRPr lang="en-US" sz="2000" dirty="0"/>
          </a:p>
        </p:txBody>
      </p:sp>
      <p:sp>
        <p:nvSpPr>
          <p:cNvPr id="9" name="Text 6"/>
          <p:cNvSpPr/>
          <p:nvPr/>
        </p:nvSpPr>
        <p:spPr>
          <a:xfrm>
            <a:off x="2517696" y="5969913"/>
            <a:ext cx="9594890" cy="355402"/>
          </a:xfrm>
          <a:prstGeom prst="rect">
            <a:avLst/>
          </a:prstGeom>
          <a:noFill/>
          <a:ln/>
        </p:spPr>
        <p:txBody>
          <a:bodyPr wrap="none" rtlCol="0" anchor="t"/>
          <a:lstStyle/>
          <a:p>
            <a:pPr marL="0" indent="0" algn="l">
              <a:lnSpc>
                <a:spcPts val="2799"/>
              </a:lnSpc>
              <a:buNone/>
            </a:pPr>
            <a:r>
              <a:rPr lang="en-US" sz="2000" dirty="0">
                <a:solidFill>
                  <a:srgbClr val="E2E6E9"/>
                </a:solidFill>
                <a:latin typeface="adonis-web" pitchFamily="34" charset="0"/>
                <a:ea typeface="adonis-web" pitchFamily="34" charset="-122"/>
                <a:cs typeface="adonis-web" pitchFamily="34" charset="-120"/>
              </a:rPr>
              <a:t>H1: Cases filed by Women in criminal courts take more time.</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4537591" y="635556"/>
            <a:ext cx="5554980" cy="694373"/>
          </a:xfrm>
          <a:prstGeom prst="rect">
            <a:avLst/>
          </a:prstGeom>
          <a:noFill/>
          <a:ln/>
        </p:spPr>
        <p:txBody>
          <a:bodyPr wrap="none" rtlCol="0" anchor="t"/>
          <a:lstStyle/>
          <a:p>
            <a:pPr marL="0" indent="0" algn="ctr">
              <a:lnSpc>
                <a:spcPts val="5468"/>
              </a:lnSpc>
              <a:buNone/>
            </a:pPr>
            <a:r>
              <a:rPr lang="en-US" sz="4374" dirty="0">
                <a:solidFill>
                  <a:srgbClr val="F5F0F0"/>
                </a:solidFill>
                <a:latin typeface="adonis-web" pitchFamily="34" charset="0"/>
                <a:ea typeface="adonis-web" pitchFamily="34" charset="-122"/>
                <a:cs typeface="adonis-web" pitchFamily="34" charset="-120"/>
              </a:rPr>
              <a:t>Results of the t-tests</a:t>
            </a:r>
            <a:endParaRPr lang="en-US" sz="4374" dirty="0"/>
          </a:p>
        </p:txBody>
      </p:sp>
      <p:pic>
        <p:nvPicPr>
          <p:cNvPr id="5" name="Image 1" descr="preencoded.png"/>
          <p:cNvPicPr>
            <a:picLocks noChangeAspect="1"/>
          </p:cNvPicPr>
          <p:nvPr/>
        </p:nvPicPr>
        <p:blipFill>
          <a:blip r:embed="rId4"/>
          <a:stretch>
            <a:fillRect/>
          </a:stretch>
        </p:blipFill>
        <p:spPr>
          <a:xfrm>
            <a:off x="2572703" y="1917383"/>
            <a:ext cx="9484876" cy="2555200"/>
          </a:xfrm>
          <a:prstGeom prst="rect">
            <a:avLst/>
          </a:prstGeom>
        </p:spPr>
      </p:pic>
      <p:pic>
        <p:nvPicPr>
          <p:cNvPr id="6" name="Image 2" descr="preencoded.png"/>
          <p:cNvPicPr>
            <a:picLocks noChangeAspect="1"/>
          </p:cNvPicPr>
          <p:nvPr/>
        </p:nvPicPr>
        <p:blipFill>
          <a:blip r:embed="rId5"/>
          <a:stretch>
            <a:fillRect/>
          </a:stretch>
        </p:blipFill>
        <p:spPr>
          <a:xfrm>
            <a:off x="2572703" y="4650224"/>
            <a:ext cx="9484876" cy="2555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511987" y="1138118"/>
            <a:ext cx="7606308"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Interpretation of the Result of First t-test</a:t>
            </a:r>
            <a:endParaRPr lang="en-US" sz="3499" dirty="0"/>
          </a:p>
        </p:txBody>
      </p:sp>
      <p:sp>
        <p:nvSpPr>
          <p:cNvPr id="5" name="Text 2"/>
          <p:cNvSpPr/>
          <p:nvPr/>
        </p:nvSpPr>
        <p:spPr>
          <a:xfrm>
            <a:off x="2873097" y="2137886"/>
            <a:ext cx="9239488"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With the P-value of 0.0075 (which is &lt;0.05), we can firmly say that our alternative hypothesis stands true. In other words, the cases filed by senior citizens in civil courts take more time than that of the women.</a:t>
            </a:r>
            <a:endParaRPr lang="en-US" sz="2000" dirty="0"/>
          </a:p>
        </p:txBody>
      </p:sp>
      <p:sp>
        <p:nvSpPr>
          <p:cNvPr id="6" name="Text 3"/>
          <p:cNvSpPr/>
          <p:nvPr/>
        </p:nvSpPr>
        <p:spPr>
          <a:xfrm>
            <a:off x="2873097" y="3292912"/>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The mean value of the pending cases filed by senior citizen in civil courts (=2974.773) is greater than that of women (=2520.543).</a:t>
            </a:r>
            <a:endParaRPr lang="en-US" sz="2000" dirty="0"/>
          </a:p>
        </p:txBody>
      </p:sp>
      <p:sp>
        <p:nvSpPr>
          <p:cNvPr id="7" name="Text 4"/>
          <p:cNvSpPr/>
          <p:nvPr/>
        </p:nvSpPr>
        <p:spPr>
          <a:xfrm>
            <a:off x="3238024" y="4336971"/>
            <a:ext cx="8154114" cy="555427"/>
          </a:xfrm>
          <a:prstGeom prst="rect">
            <a:avLst/>
          </a:prstGeom>
          <a:noFill/>
          <a:ln/>
        </p:spPr>
        <p:txBody>
          <a:bodyPr wrap="none" rtlCol="0" anchor="t"/>
          <a:lstStyle/>
          <a:p>
            <a:pPr marL="0" indent="0" algn="ctr">
              <a:lnSpc>
                <a:spcPts val="4374"/>
              </a:lnSpc>
              <a:buNone/>
            </a:pPr>
            <a:r>
              <a:rPr lang="en-US" sz="3499" dirty="0">
                <a:solidFill>
                  <a:srgbClr val="F5F0F0"/>
                </a:solidFill>
                <a:latin typeface="adonis-web" pitchFamily="34" charset="0"/>
                <a:ea typeface="adonis-web" pitchFamily="34" charset="-122"/>
                <a:cs typeface="adonis-web" pitchFamily="34" charset="-120"/>
              </a:rPr>
              <a:t>Interpretation of the Result of Second t-test</a:t>
            </a:r>
            <a:endParaRPr lang="en-US" sz="3499" dirty="0"/>
          </a:p>
        </p:txBody>
      </p:sp>
      <p:sp>
        <p:nvSpPr>
          <p:cNvPr id="8" name="Text 5"/>
          <p:cNvSpPr/>
          <p:nvPr/>
        </p:nvSpPr>
        <p:spPr>
          <a:xfrm>
            <a:off x="2873097" y="5225653"/>
            <a:ext cx="9239488"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2000" dirty="0">
                <a:solidFill>
                  <a:srgbClr val="E2E6E9"/>
                </a:solidFill>
                <a:latin typeface="adonis-web" pitchFamily="34" charset="0"/>
                <a:ea typeface="adonis-web" pitchFamily="34" charset="-122"/>
                <a:cs typeface="adonis-web" pitchFamily="34" charset="-120"/>
              </a:rPr>
              <a:t>With the P-value of 5.048 * E-22 (which is &lt;&lt;0.05), we can firmly say that our alternative hypothesis stands true. In other words, the cases filed by women in criminal courts take more time than that of the senior citizens.</a:t>
            </a:r>
            <a:endParaRPr lang="en-US" sz="2000" dirty="0"/>
          </a:p>
        </p:txBody>
      </p:sp>
      <p:sp>
        <p:nvSpPr>
          <p:cNvPr id="9" name="Text 6"/>
          <p:cNvSpPr/>
          <p:nvPr/>
        </p:nvSpPr>
        <p:spPr>
          <a:xfrm>
            <a:off x="2873097" y="6380678"/>
            <a:ext cx="923948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2000" dirty="0">
                <a:solidFill>
                  <a:srgbClr val="E2E6E9"/>
                </a:solidFill>
                <a:latin typeface="adonis-web" pitchFamily="34" charset="0"/>
                <a:ea typeface="adonis-web" pitchFamily="34" charset="-122"/>
                <a:cs typeface="adonis-web" pitchFamily="34" charset="-120"/>
              </a:rPr>
              <a:t>The mean value of the pending cases filed by women in criminal courts (=2720.527) is greater than that of senior citizens (=955.123).</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199</TotalTime>
  <Words>1990</Words>
  <Application>Microsoft Office PowerPoint</Application>
  <PresentationFormat>Custom</PresentationFormat>
  <Paragraphs>162</Paragraphs>
  <Slides>32</Slides>
  <Notes>32</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Subhadeep Dey</cp:lastModifiedBy>
  <cp:revision>23</cp:revision>
  <dcterms:created xsi:type="dcterms:W3CDTF">2024-04-24T18:56:49Z</dcterms:created>
  <dcterms:modified xsi:type="dcterms:W3CDTF">2024-04-25T07:26:27Z</dcterms:modified>
</cp:coreProperties>
</file>